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60" r:id="rId2"/>
    <p:sldId id="269" r:id="rId3"/>
    <p:sldId id="268" r:id="rId4"/>
    <p:sldId id="271" r:id="rId5"/>
    <p:sldId id="272" r:id="rId6"/>
    <p:sldId id="273" r:id="rId7"/>
    <p:sldId id="274" r:id="rId8"/>
    <p:sldId id="275" r:id="rId9"/>
    <p:sldId id="27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798" autoAdjust="0"/>
  </p:normalViewPr>
  <p:slideViewPr>
    <p:cSldViewPr>
      <p:cViewPr>
        <p:scale>
          <a:sx n="60" d="100"/>
          <a:sy n="60" d="100"/>
        </p:scale>
        <p:origin x="-1656" y="-2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49B0B-8A33-45CF-8927-3DD3AB8DCDEF}" type="datetimeFigureOut">
              <a:rPr lang="en-GB" smtClean="0"/>
              <a:t>31/01/2017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B17761-0E88-4F7C-9954-DEF28FCD419C}" type="slidenum">
              <a:rPr lang="en-GB" smtClean="0"/>
              <a:t>‹#›</a:t>
            </a:fld>
            <a:endParaRPr lang="en-GB"/>
          </a:p>
        </p:txBody>
      </p:sp>
    </p:spTree>
    <p:extLst>
      <p:ext uri="{BB962C8B-B14F-4D97-AF65-F5344CB8AC3E}">
        <p14:creationId xmlns:p14="http://schemas.microsoft.com/office/powerpoint/2010/main" val="2766378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7CE3046-6472-4560-B121-C14A7CA9E528}" type="datetimeFigureOut">
              <a:rPr lang="en-GB" smtClean="0"/>
              <a:t>31/01/2017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206774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7CE3046-6472-4560-B121-C14A7CA9E528}" type="datetimeFigureOut">
              <a:rPr lang="en-GB" smtClean="0"/>
              <a:t>31/01/2017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1260601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CE3046-6472-4560-B121-C14A7CA9E528}" type="datetimeFigureOut">
              <a:rPr lang="en-GB" smtClean="0"/>
              <a:t>31/01/2017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3991615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7CE3046-6472-4560-B121-C14A7CA9E528}" type="datetimeFigureOut">
              <a:rPr lang="en-GB" smtClean="0"/>
              <a:t>31/01/2017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397484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7CE3046-6472-4560-B121-C14A7CA9E528}" type="datetimeFigureOut">
              <a:rPr lang="en-GB" smtClean="0"/>
              <a:t>31/01/2017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1122094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7CE3046-6472-4560-B121-C14A7CA9E528}" type="datetimeFigureOut">
              <a:rPr lang="en-GB" smtClean="0"/>
              <a:t>31/01/2017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2845125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E3046-6472-4560-B121-C14A7CA9E528}" type="datetimeFigureOut">
              <a:rPr lang="en-GB" smtClean="0"/>
              <a:t>31/01/2017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3447998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E3046-6472-4560-B121-C14A7CA9E528}" type="datetimeFigureOut">
              <a:rPr lang="en-GB" smtClean="0"/>
              <a:t>31/01/2017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4184473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E3046-6472-4560-B121-C14A7CA9E528}" type="datetimeFigureOut">
              <a:rPr lang="en-GB" smtClean="0"/>
              <a:t>31/01/2017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3233007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7CE3046-6472-4560-B121-C14A7CA9E528}" type="datetimeFigureOut">
              <a:rPr lang="en-GB" smtClean="0"/>
              <a:t>31/01/2017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2875431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7CE3046-6472-4560-B121-C14A7CA9E528}" type="datetimeFigureOut">
              <a:rPr lang="en-GB" smtClean="0"/>
              <a:t>31/01/2017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DAA56E-69D8-4B3B-A27C-00F626BADCA9}" type="slidenum">
              <a:rPr lang="en-GB" smtClean="0"/>
              <a:t>‹#›</a:t>
            </a:fld>
            <a:endParaRPr lang="en-GB"/>
          </a:p>
        </p:txBody>
      </p:sp>
    </p:spTree>
    <p:extLst>
      <p:ext uri="{BB962C8B-B14F-4D97-AF65-F5344CB8AC3E}">
        <p14:creationId xmlns:p14="http://schemas.microsoft.com/office/powerpoint/2010/main" val="321547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E3046-6472-4560-B121-C14A7CA9E528}" type="datetimeFigureOut">
              <a:rPr lang="en-GB" smtClean="0"/>
              <a:t>31/01/2017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DAA56E-69D8-4B3B-A27C-00F626BADCA9}" type="slidenum">
              <a:rPr lang="en-GB" smtClean="0"/>
              <a:t>‹#›</a:t>
            </a:fld>
            <a:endParaRPr lang="en-GB"/>
          </a:p>
        </p:txBody>
      </p:sp>
    </p:spTree>
    <p:extLst>
      <p:ext uri="{BB962C8B-B14F-4D97-AF65-F5344CB8AC3E}">
        <p14:creationId xmlns:p14="http://schemas.microsoft.com/office/powerpoint/2010/main" val="40065776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PffoAYMrCtA"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hyperlink" Target="https://youtu.be/7pcV7FJp0hU"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e.mullins\AppData\Local\Microsoft\Windows\Temporary Internet Files\Content.Outlook\MRYYUUNP\UASC-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6035334"/>
            <a:ext cx="3384376" cy="560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66079" y="1802433"/>
            <a:ext cx="7020780" cy="461665"/>
          </a:xfrm>
          <a:prstGeom prst="rect">
            <a:avLst/>
          </a:prstGeom>
          <a:noFill/>
        </p:spPr>
        <p:txBody>
          <a:bodyPr wrap="square" rtlCol="0">
            <a:spAutoFit/>
          </a:bodyPr>
          <a:lstStyle/>
          <a:p>
            <a:r>
              <a:rPr lang="en-GB" sz="2400" b="1" dirty="0" smtClean="0"/>
              <a:t>The Emotional Wellbeing and Mental Health of UASC</a:t>
            </a:r>
            <a:endParaRPr lang="en-GB" sz="2400" b="1" dirty="0"/>
          </a:p>
        </p:txBody>
      </p:sp>
      <p:sp>
        <p:nvSpPr>
          <p:cNvPr id="2" name="TextBox 1"/>
          <p:cNvSpPr txBox="1"/>
          <p:nvPr/>
        </p:nvSpPr>
        <p:spPr>
          <a:xfrm>
            <a:off x="543838" y="2610683"/>
            <a:ext cx="7901266" cy="4247317"/>
          </a:xfrm>
          <a:prstGeom prst="rect">
            <a:avLst/>
          </a:prstGeom>
          <a:noFill/>
        </p:spPr>
        <p:txBody>
          <a:bodyPr wrap="none" rtlCol="0">
            <a:spAutoFit/>
          </a:bodyPr>
          <a:lstStyle/>
          <a:p>
            <a:r>
              <a:rPr lang="en-GB" dirty="0" smtClean="0"/>
              <a:t>Current research shows that this cohort of children are more likely to experience</a:t>
            </a:r>
          </a:p>
          <a:p>
            <a:r>
              <a:rPr lang="en-GB" dirty="0" smtClean="0"/>
              <a:t>Post Traumatic Stress Disorder as well as symptoms of anxiety and depression. </a:t>
            </a:r>
          </a:p>
          <a:p>
            <a:endParaRPr lang="en-GB" dirty="0"/>
          </a:p>
          <a:p>
            <a:r>
              <a:rPr lang="en-GB" dirty="0" smtClean="0"/>
              <a:t>With this in mind we wanted to explore and investigate  the emotional health and </a:t>
            </a:r>
          </a:p>
          <a:p>
            <a:r>
              <a:rPr lang="en-GB" dirty="0" smtClean="0"/>
              <a:t>Wellbeing needs  by doing the following:</a:t>
            </a:r>
          </a:p>
          <a:p>
            <a:endParaRPr lang="en-GB" dirty="0"/>
          </a:p>
          <a:p>
            <a:r>
              <a:rPr lang="en-GB" dirty="0" smtClean="0"/>
              <a:t>A participatory  action research  methodology which gave  voice to:</a:t>
            </a:r>
          </a:p>
          <a:p>
            <a:endParaRPr lang="en-GB" dirty="0"/>
          </a:p>
          <a:p>
            <a:pPr marL="285750" indent="-285750">
              <a:buFont typeface="Arial" panose="020B0604020202020204" pitchFamily="34" charset="0"/>
              <a:buChar char="•"/>
            </a:pPr>
            <a:r>
              <a:rPr lang="en-GB" dirty="0" smtClean="0"/>
              <a:t>The child</a:t>
            </a:r>
          </a:p>
          <a:p>
            <a:pPr marL="285750" indent="-285750">
              <a:buFont typeface="Arial" panose="020B0604020202020204" pitchFamily="34" charset="0"/>
              <a:buChar char="•"/>
            </a:pPr>
            <a:r>
              <a:rPr lang="en-GB" dirty="0"/>
              <a:t>R</a:t>
            </a:r>
            <a:r>
              <a:rPr lang="en-GB" dirty="0" smtClean="0"/>
              <a:t>eception centre staff</a:t>
            </a:r>
          </a:p>
          <a:p>
            <a:pPr marL="285750" indent="-285750">
              <a:buFont typeface="Arial" panose="020B0604020202020204" pitchFamily="34" charset="0"/>
              <a:buChar char="•"/>
            </a:pPr>
            <a:r>
              <a:rPr lang="en-GB" dirty="0" smtClean="0"/>
              <a:t>Social workers</a:t>
            </a:r>
          </a:p>
          <a:p>
            <a:pPr marL="285750" indent="-285750">
              <a:buFont typeface="Arial" panose="020B0604020202020204" pitchFamily="34" charset="0"/>
              <a:buChar char="•"/>
            </a:pPr>
            <a:r>
              <a:rPr lang="en-GB" dirty="0" smtClean="0"/>
              <a:t>GP and Nurse holding a clinic in the Reception Centre(S)</a:t>
            </a:r>
          </a:p>
          <a:p>
            <a:endParaRPr lang="en-GB" dirty="0"/>
          </a:p>
          <a:p>
            <a:endParaRPr lang="en-GB" dirty="0" smtClean="0"/>
          </a:p>
          <a:p>
            <a:endParaRPr lang="en-GB" dirty="0"/>
          </a:p>
        </p:txBody>
      </p:sp>
      <p:pic>
        <p:nvPicPr>
          <p:cNvPr id="5" name="Picture 2" descr="C:\Users\sue.mullins\AppData\Local\Microsoft\Windows\Temporary Internet Files\Content.Outlook\MRYYUUNP\UASC-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083" y="185952"/>
            <a:ext cx="6984776" cy="115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156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e.mullins\AppData\Local\Microsoft\Windows\Temporary Internet Files\Content.Outlook\MRYYUUNP\UASC-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6035334"/>
            <a:ext cx="3384376" cy="560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23628" y="1916832"/>
            <a:ext cx="7020780" cy="461665"/>
          </a:xfrm>
          <a:prstGeom prst="rect">
            <a:avLst/>
          </a:prstGeom>
          <a:noFill/>
        </p:spPr>
        <p:txBody>
          <a:bodyPr wrap="square" rtlCol="0">
            <a:spAutoFit/>
          </a:bodyPr>
          <a:lstStyle/>
          <a:p>
            <a:r>
              <a:rPr lang="en-GB" sz="2400" b="1" dirty="0" smtClean="0"/>
              <a:t>The Emotional Wellbeing and Mental Health of UASC</a:t>
            </a:r>
            <a:endParaRPr lang="en-GB" sz="2400" b="1" dirty="0"/>
          </a:p>
        </p:txBody>
      </p:sp>
      <p:sp>
        <p:nvSpPr>
          <p:cNvPr id="2" name="TextBox 1"/>
          <p:cNvSpPr txBox="1"/>
          <p:nvPr/>
        </p:nvSpPr>
        <p:spPr>
          <a:xfrm>
            <a:off x="1260954" y="2924944"/>
            <a:ext cx="5678414" cy="2308324"/>
          </a:xfrm>
          <a:prstGeom prst="rect">
            <a:avLst/>
          </a:prstGeom>
          <a:noFill/>
        </p:spPr>
        <p:txBody>
          <a:bodyPr wrap="none" rtlCol="0">
            <a:spAutoFit/>
          </a:bodyPr>
          <a:lstStyle/>
          <a:p>
            <a:r>
              <a:rPr lang="en-GB" sz="2400" dirty="0" smtClean="0"/>
              <a:t>What we discovered:</a:t>
            </a:r>
          </a:p>
          <a:p>
            <a:endParaRPr lang="en-GB" sz="2400" dirty="0"/>
          </a:p>
          <a:p>
            <a:pPr marL="285750" indent="-285750">
              <a:buFont typeface="Arial" panose="020B0604020202020204" pitchFamily="34" charset="0"/>
              <a:buChar char="•"/>
            </a:pPr>
            <a:r>
              <a:rPr lang="en-GB" sz="2400" dirty="0" smtClean="0"/>
              <a:t>Disordered Sleep patterns</a:t>
            </a:r>
          </a:p>
          <a:p>
            <a:pPr marL="285750" indent="-285750">
              <a:buFont typeface="Arial" panose="020B0604020202020204" pitchFamily="34" charset="0"/>
              <a:buChar char="•"/>
            </a:pPr>
            <a:r>
              <a:rPr lang="en-GB" sz="2400" dirty="0" smtClean="0"/>
              <a:t>Semi-starvation and re-feeding symptoms</a:t>
            </a:r>
          </a:p>
          <a:p>
            <a:pPr marL="285750" indent="-285750">
              <a:buFont typeface="Arial" panose="020B0604020202020204" pitchFamily="34" charset="0"/>
              <a:buChar char="•"/>
            </a:pPr>
            <a:r>
              <a:rPr lang="en-GB" sz="2400" dirty="0" smtClean="0"/>
              <a:t>Loss of hope</a:t>
            </a:r>
          </a:p>
          <a:p>
            <a:pPr marL="285750" indent="-285750">
              <a:buFont typeface="Arial" panose="020B0604020202020204" pitchFamily="34" charset="0"/>
              <a:buChar char="•"/>
            </a:pPr>
            <a:r>
              <a:rPr lang="en-GB" sz="2400" dirty="0" smtClean="0"/>
              <a:t>Trauma symptoms</a:t>
            </a:r>
            <a:endParaRPr lang="en-GB" sz="2400" dirty="0"/>
          </a:p>
        </p:txBody>
      </p:sp>
      <p:pic>
        <p:nvPicPr>
          <p:cNvPr id="5" name="Picture 2" descr="C:\Users\sue.mullins\AppData\Local\Microsoft\Windows\Temporary Internet Files\Content.Outlook\MRYYUUNP\UASC-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332656"/>
            <a:ext cx="6984776" cy="115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9262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e.mullins\AppData\Local\Microsoft\Windows\Temporary Internet Files\Content.Outlook\MRYYUUNP\UASC-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6035334"/>
            <a:ext cx="3384376" cy="560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85646" y="1700808"/>
            <a:ext cx="7020780" cy="461665"/>
          </a:xfrm>
          <a:prstGeom prst="rect">
            <a:avLst/>
          </a:prstGeom>
          <a:noFill/>
        </p:spPr>
        <p:txBody>
          <a:bodyPr wrap="square" rtlCol="0">
            <a:spAutoFit/>
          </a:bodyPr>
          <a:lstStyle/>
          <a:p>
            <a:r>
              <a:rPr lang="en-GB" sz="2400" b="1" dirty="0" smtClean="0"/>
              <a:t>The Emotional Wellbeing and Mental Health of UASC</a:t>
            </a:r>
            <a:endParaRPr lang="en-GB" sz="2400" b="1" dirty="0"/>
          </a:p>
        </p:txBody>
      </p:sp>
      <p:sp>
        <p:nvSpPr>
          <p:cNvPr id="2" name="TextBox 1"/>
          <p:cNvSpPr txBox="1"/>
          <p:nvPr/>
        </p:nvSpPr>
        <p:spPr>
          <a:xfrm>
            <a:off x="951334" y="2564904"/>
            <a:ext cx="7889404" cy="3600986"/>
          </a:xfrm>
          <a:prstGeom prst="rect">
            <a:avLst/>
          </a:prstGeom>
          <a:noFill/>
        </p:spPr>
        <p:txBody>
          <a:bodyPr wrap="none" rtlCol="0">
            <a:spAutoFit/>
          </a:bodyPr>
          <a:lstStyle/>
          <a:p>
            <a:r>
              <a:rPr lang="en-GB" sz="2400" dirty="0" smtClean="0"/>
              <a:t>What we are doing:</a:t>
            </a:r>
          </a:p>
          <a:p>
            <a:endParaRPr lang="en-GB" sz="2400" dirty="0"/>
          </a:p>
          <a:p>
            <a:pPr marL="285750" indent="-285750">
              <a:buFont typeface="Arial" panose="020B0604020202020204" pitchFamily="34" charset="0"/>
              <a:buChar char="•"/>
            </a:pPr>
            <a:r>
              <a:rPr lang="en-GB" sz="2400" dirty="0" smtClean="0"/>
              <a:t>An early intervention framework</a:t>
            </a:r>
          </a:p>
          <a:p>
            <a:pPr marL="285750" indent="-285750">
              <a:buFont typeface="Arial" panose="020B0604020202020204" pitchFamily="34" charset="0"/>
              <a:buChar char="•"/>
            </a:pPr>
            <a:r>
              <a:rPr lang="en-GB" sz="2400" dirty="0" smtClean="0"/>
              <a:t>Competency measures for professionals working with UASC</a:t>
            </a:r>
          </a:p>
          <a:p>
            <a:pPr marL="285750" indent="-285750">
              <a:buFont typeface="Arial" panose="020B0604020202020204" pitchFamily="34" charset="0"/>
              <a:buChar char="•"/>
            </a:pPr>
            <a:r>
              <a:rPr lang="en-GB" sz="2400" dirty="0" smtClean="0"/>
              <a:t>A UASC EH&amp;WB Network</a:t>
            </a:r>
          </a:p>
          <a:p>
            <a:pPr marL="285750" indent="-285750">
              <a:buFont typeface="Arial" panose="020B0604020202020204" pitchFamily="34" charset="0"/>
              <a:buChar char="•"/>
            </a:pPr>
            <a:r>
              <a:rPr lang="en-GB" sz="2400" dirty="0" smtClean="0"/>
              <a:t>Training</a:t>
            </a:r>
          </a:p>
          <a:p>
            <a:pPr marL="285750" indent="-285750">
              <a:buFont typeface="Arial" panose="020B0604020202020204" pitchFamily="34" charset="0"/>
              <a:buChar char="•"/>
            </a:pPr>
            <a:r>
              <a:rPr lang="en-GB" sz="2400" dirty="0" smtClean="0"/>
              <a:t>Fitness to travel screening tool</a:t>
            </a:r>
          </a:p>
          <a:p>
            <a:pPr marL="285750" indent="-285750">
              <a:buFont typeface="Arial" panose="020B0604020202020204" pitchFamily="34" charset="0"/>
              <a:buChar char="•"/>
            </a:pPr>
            <a:r>
              <a:rPr lang="en-GB" sz="2400" dirty="0" smtClean="0"/>
              <a:t>Consultation and therapeutic formulation</a:t>
            </a:r>
          </a:p>
          <a:p>
            <a:endParaRPr lang="en-GB" dirty="0" smtClean="0"/>
          </a:p>
          <a:p>
            <a:endParaRPr lang="en-GB" dirty="0"/>
          </a:p>
        </p:txBody>
      </p:sp>
      <p:pic>
        <p:nvPicPr>
          <p:cNvPr id="5" name="Picture 2" descr="C:\Users\sue.mullins\AppData\Local\Microsoft\Windows\Temporary Internet Files\Content.Outlook\MRYYUUNP\UASC-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332656"/>
            <a:ext cx="6984776" cy="115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652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e.mullins\AppData\Local\Microsoft\Windows\Temporary Internet Files\Content.Outlook\MRYYUUNP\UASC-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6035334"/>
            <a:ext cx="3384376" cy="560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85646" y="1700808"/>
            <a:ext cx="7020780" cy="461665"/>
          </a:xfrm>
          <a:prstGeom prst="rect">
            <a:avLst/>
          </a:prstGeom>
          <a:noFill/>
        </p:spPr>
        <p:txBody>
          <a:bodyPr wrap="square" rtlCol="0">
            <a:spAutoFit/>
          </a:bodyPr>
          <a:lstStyle/>
          <a:p>
            <a:r>
              <a:rPr lang="en-GB" sz="2400" b="1" dirty="0" smtClean="0"/>
              <a:t>The Emotional Wellbeing and Mental Health of UASC</a:t>
            </a:r>
            <a:endParaRPr lang="en-GB" sz="2400" b="1" dirty="0"/>
          </a:p>
        </p:txBody>
      </p:sp>
      <p:sp>
        <p:nvSpPr>
          <p:cNvPr id="2" name="TextBox 1"/>
          <p:cNvSpPr txBox="1"/>
          <p:nvPr/>
        </p:nvSpPr>
        <p:spPr>
          <a:xfrm>
            <a:off x="1646139" y="2708920"/>
            <a:ext cx="6499793" cy="3046988"/>
          </a:xfrm>
          <a:prstGeom prst="rect">
            <a:avLst/>
          </a:prstGeom>
          <a:noFill/>
        </p:spPr>
        <p:txBody>
          <a:bodyPr wrap="none" rtlCol="0">
            <a:spAutoFit/>
          </a:bodyPr>
          <a:lstStyle/>
          <a:p>
            <a:r>
              <a:rPr lang="en-GB" sz="2400" dirty="0" smtClean="0"/>
              <a:t>What the competencies help us to do:</a:t>
            </a:r>
            <a:r>
              <a:rPr lang="en-GB" sz="2400" dirty="0"/>
              <a:t> </a:t>
            </a:r>
            <a:endParaRPr lang="en-GB" sz="2400" dirty="0" smtClean="0"/>
          </a:p>
          <a:p>
            <a:endParaRPr lang="en-GB" sz="2400" dirty="0" smtClean="0"/>
          </a:p>
          <a:p>
            <a:r>
              <a:rPr lang="en-GB" sz="2400" u="sng" dirty="0" smtClean="0">
                <a:hlinkClick r:id="rId3"/>
              </a:rPr>
              <a:t>https</a:t>
            </a:r>
            <a:r>
              <a:rPr lang="en-GB" sz="2400" u="sng" dirty="0">
                <a:hlinkClick r:id="rId3"/>
              </a:rPr>
              <a:t>://www.youtube.com/watch?v=PffoAYMrCtA</a:t>
            </a:r>
            <a:r>
              <a:rPr lang="en-GB" sz="2400" dirty="0"/>
              <a:t> </a:t>
            </a:r>
            <a:endParaRPr lang="en-GB" sz="2400" dirty="0" smtClean="0"/>
          </a:p>
          <a:p>
            <a:endParaRPr lang="en-GB" sz="2400" dirty="0"/>
          </a:p>
          <a:p>
            <a:r>
              <a:rPr lang="en-GB" sz="2400" dirty="0" smtClean="0"/>
              <a:t>This way every contact counts as a protector of a</a:t>
            </a:r>
          </a:p>
          <a:p>
            <a:r>
              <a:rPr lang="en-GB" sz="2400" dirty="0" smtClean="0"/>
              <a:t>UASC resilience. </a:t>
            </a:r>
          </a:p>
          <a:p>
            <a:endParaRPr lang="en-GB" sz="2400" dirty="0"/>
          </a:p>
          <a:p>
            <a:endParaRPr lang="en-GB" sz="2400" dirty="0" smtClean="0"/>
          </a:p>
        </p:txBody>
      </p:sp>
      <p:pic>
        <p:nvPicPr>
          <p:cNvPr id="5" name="Picture 2" descr="C:\Users\sue.mullins\AppData\Local\Microsoft\Windows\Temporary Internet Files\Content.Outlook\MRYYUUNP\UASC-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332656"/>
            <a:ext cx="6984776" cy="115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342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e.mullins\AppData\Local\Microsoft\Windows\Temporary Internet Files\Content.Outlook\MRYYUUNP\UASC-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6035334"/>
            <a:ext cx="3384376" cy="560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85646" y="1700808"/>
            <a:ext cx="7020780" cy="461665"/>
          </a:xfrm>
          <a:prstGeom prst="rect">
            <a:avLst/>
          </a:prstGeom>
          <a:noFill/>
        </p:spPr>
        <p:txBody>
          <a:bodyPr wrap="square" rtlCol="0">
            <a:spAutoFit/>
          </a:bodyPr>
          <a:lstStyle/>
          <a:p>
            <a:r>
              <a:rPr lang="en-GB" sz="2400" b="1" dirty="0" smtClean="0"/>
              <a:t>The Emotional Wellbeing and Mental Health of UASC</a:t>
            </a:r>
            <a:endParaRPr lang="en-GB" sz="2400" b="1" dirty="0"/>
          </a:p>
        </p:txBody>
      </p:sp>
      <p:sp>
        <p:nvSpPr>
          <p:cNvPr id="2" name="TextBox 1"/>
          <p:cNvSpPr txBox="1"/>
          <p:nvPr/>
        </p:nvSpPr>
        <p:spPr>
          <a:xfrm>
            <a:off x="971600" y="2420888"/>
            <a:ext cx="7560840" cy="5139869"/>
          </a:xfrm>
          <a:prstGeom prst="rect">
            <a:avLst/>
          </a:prstGeom>
          <a:noFill/>
        </p:spPr>
        <p:txBody>
          <a:bodyPr wrap="square" rtlCol="0">
            <a:spAutoFit/>
          </a:bodyPr>
          <a:lstStyle/>
          <a:p>
            <a:r>
              <a:rPr lang="en-GB" sz="2400" dirty="0" smtClean="0"/>
              <a:t>Disordered sleep patterns and what the young </a:t>
            </a:r>
          </a:p>
          <a:p>
            <a:r>
              <a:rPr lang="en-GB" sz="2400" dirty="0" smtClean="0"/>
              <a:t>People say:</a:t>
            </a:r>
            <a:r>
              <a:rPr lang="en-GB" sz="2400" dirty="0"/>
              <a:t> </a:t>
            </a:r>
            <a:r>
              <a:rPr lang="en-GB" sz="2400" u="sng" dirty="0">
                <a:hlinkClick r:id="rId3"/>
              </a:rPr>
              <a:t>https://youtu.be/7pcV7FJp0hU</a:t>
            </a:r>
            <a:endParaRPr lang="en-GB" sz="2400" dirty="0"/>
          </a:p>
          <a:p>
            <a:endParaRPr lang="en-GB" sz="2400" dirty="0" smtClean="0"/>
          </a:p>
          <a:p>
            <a:r>
              <a:rPr lang="en-GB" sz="2400" dirty="0" smtClean="0"/>
              <a:t>What we are doing:</a:t>
            </a:r>
          </a:p>
          <a:p>
            <a:endParaRPr lang="en-GB" sz="800" dirty="0"/>
          </a:p>
          <a:p>
            <a:pPr marL="342900" indent="-342900">
              <a:buFont typeface="Arial" panose="020B0604020202020204" pitchFamily="34" charset="0"/>
              <a:buChar char="•"/>
            </a:pPr>
            <a:r>
              <a:rPr lang="en-GB" sz="2400" dirty="0" smtClean="0"/>
              <a:t>Sleep hygiene education</a:t>
            </a:r>
          </a:p>
          <a:p>
            <a:pPr marL="342900" indent="-342900">
              <a:buFont typeface="Arial" panose="020B0604020202020204" pitchFamily="34" charset="0"/>
              <a:buChar char="•"/>
            </a:pPr>
            <a:r>
              <a:rPr lang="en-GB" sz="2400" dirty="0" smtClean="0"/>
              <a:t>Sleep packs for every child on arrival in Kent</a:t>
            </a:r>
          </a:p>
          <a:p>
            <a:pPr marL="342900" indent="-342900">
              <a:buFont typeface="Arial" panose="020B0604020202020204" pitchFamily="34" charset="0"/>
              <a:buChar char="•"/>
            </a:pPr>
            <a:r>
              <a:rPr lang="en-GB" sz="2400" dirty="0"/>
              <a:t>A circadian rhythm reset formulation</a:t>
            </a:r>
          </a:p>
          <a:p>
            <a:pPr marL="342900" indent="-342900">
              <a:buFont typeface="Arial" panose="020B0604020202020204" pitchFamily="34" charset="0"/>
              <a:buChar char="•"/>
            </a:pPr>
            <a:endParaRPr lang="en-GB" sz="800" dirty="0"/>
          </a:p>
          <a:p>
            <a:r>
              <a:rPr lang="en-GB" sz="2400" dirty="0"/>
              <a:t> </a:t>
            </a:r>
            <a:r>
              <a:rPr lang="en-GB" sz="2400" dirty="0" smtClean="0"/>
              <a:t>In an audit of the sleep work it showed that 83% reported disordered sleep patterns and of those 92% reported improvement in their symptoms. </a:t>
            </a:r>
          </a:p>
          <a:p>
            <a:endParaRPr lang="en-GB" sz="2400" dirty="0" smtClean="0"/>
          </a:p>
          <a:p>
            <a:endParaRPr lang="en-GB" sz="2400" dirty="0"/>
          </a:p>
          <a:p>
            <a:endParaRPr lang="en-GB" sz="2400" dirty="0" smtClean="0"/>
          </a:p>
        </p:txBody>
      </p:sp>
      <p:pic>
        <p:nvPicPr>
          <p:cNvPr id="5" name="Picture 2" descr="C:\Users\sue.mullins\AppData\Local\Microsoft\Windows\Temporary Internet Files\Content.Outlook\MRYYUUNP\UASC-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332656"/>
            <a:ext cx="6984776" cy="115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910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e.mullins\AppData\Local\Microsoft\Windows\Temporary Internet Files\Content.Outlook\MRYYUUNP\UASC-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6035334"/>
            <a:ext cx="3384376" cy="560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85646" y="1700808"/>
            <a:ext cx="7020780" cy="461665"/>
          </a:xfrm>
          <a:prstGeom prst="rect">
            <a:avLst/>
          </a:prstGeom>
          <a:noFill/>
        </p:spPr>
        <p:txBody>
          <a:bodyPr wrap="square" rtlCol="0">
            <a:spAutoFit/>
          </a:bodyPr>
          <a:lstStyle/>
          <a:p>
            <a:r>
              <a:rPr lang="en-GB" sz="2400" b="1" dirty="0" smtClean="0"/>
              <a:t>The Emotional Wellbeing and Mental Health of UASC</a:t>
            </a:r>
            <a:endParaRPr lang="en-GB" sz="2400" b="1" dirty="0"/>
          </a:p>
        </p:txBody>
      </p:sp>
      <p:sp>
        <p:nvSpPr>
          <p:cNvPr id="2" name="TextBox 1"/>
          <p:cNvSpPr txBox="1"/>
          <p:nvPr/>
        </p:nvSpPr>
        <p:spPr>
          <a:xfrm>
            <a:off x="971600" y="2420888"/>
            <a:ext cx="7560840" cy="5509200"/>
          </a:xfrm>
          <a:prstGeom prst="rect">
            <a:avLst/>
          </a:prstGeom>
          <a:noFill/>
        </p:spPr>
        <p:txBody>
          <a:bodyPr wrap="square" rtlCol="0">
            <a:spAutoFit/>
          </a:bodyPr>
          <a:lstStyle/>
          <a:p>
            <a:r>
              <a:rPr lang="en-GB" sz="2400" dirty="0" smtClean="0"/>
              <a:t>From the Kent IHA data we know that 45% of UASC were reporting trauma symptoms. </a:t>
            </a:r>
            <a:endParaRPr lang="en-GB" sz="2400" dirty="0"/>
          </a:p>
          <a:p>
            <a:endParaRPr lang="en-GB" sz="800" dirty="0" smtClean="0"/>
          </a:p>
          <a:p>
            <a:r>
              <a:rPr lang="en-GB" sz="2400" dirty="0" smtClean="0"/>
              <a:t>What we are doing:</a:t>
            </a:r>
          </a:p>
          <a:p>
            <a:endParaRPr lang="en-GB" sz="800" dirty="0"/>
          </a:p>
          <a:p>
            <a:r>
              <a:rPr lang="en-GB" sz="2400" dirty="0" smtClean="0"/>
              <a:t>Fast Feet Forward; an early intervention protocol using bi-lateral movement. </a:t>
            </a:r>
          </a:p>
          <a:p>
            <a:endParaRPr lang="en-GB" sz="800" dirty="0" smtClean="0"/>
          </a:p>
          <a:p>
            <a:r>
              <a:rPr lang="en-GB" sz="2400" dirty="0" smtClean="0"/>
              <a:t>What has been achieved:</a:t>
            </a:r>
          </a:p>
          <a:p>
            <a:endParaRPr lang="en-GB" sz="800" dirty="0"/>
          </a:p>
          <a:p>
            <a:pPr marL="342900" indent="-342900">
              <a:buFont typeface="Arial" panose="020B0604020202020204" pitchFamily="34" charset="0"/>
              <a:buChar char="•"/>
            </a:pPr>
            <a:r>
              <a:rPr lang="en-GB" sz="2400" dirty="0" smtClean="0"/>
              <a:t>A high increase in positive cognitions</a:t>
            </a:r>
          </a:p>
          <a:p>
            <a:pPr marL="342900" indent="-342900">
              <a:buFont typeface="Arial" panose="020B0604020202020204" pitchFamily="34" charset="0"/>
              <a:buChar char="•"/>
            </a:pPr>
            <a:r>
              <a:rPr lang="en-GB" sz="2400" dirty="0" smtClean="0"/>
              <a:t>An ecological reduction in disturbance levels</a:t>
            </a:r>
          </a:p>
          <a:p>
            <a:pPr marL="342900" indent="-342900">
              <a:buFont typeface="Arial" panose="020B0604020202020204" pitchFamily="34" charset="0"/>
              <a:buChar char="•"/>
            </a:pPr>
            <a:r>
              <a:rPr lang="en-GB" sz="2400" dirty="0" smtClean="0"/>
              <a:t>A resource in managing trauma they can use in the future</a:t>
            </a:r>
            <a:endParaRPr lang="en-GB" sz="2400" dirty="0"/>
          </a:p>
          <a:p>
            <a:pPr marL="342900" indent="-342900">
              <a:buFont typeface="Arial" panose="020B0604020202020204" pitchFamily="34" charset="0"/>
              <a:buChar char="•"/>
            </a:pPr>
            <a:endParaRPr lang="en-GB" sz="800" dirty="0"/>
          </a:p>
          <a:p>
            <a:r>
              <a:rPr lang="en-GB" sz="2400" dirty="0"/>
              <a:t> </a:t>
            </a:r>
            <a:endParaRPr lang="en-GB" sz="2400" dirty="0" smtClean="0"/>
          </a:p>
          <a:p>
            <a:endParaRPr lang="en-GB" sz="2400" dirty="0"/>
          </a:p>
          <a:p>
            <a:endParaRPr lang="en-GB" sz="2400" dirty="0" smtClean="0"/>
          </a:p>
        </p:txBody>
      </p:sp>
      <p:pic>
        <p:nvPicPr>
          <p:cNvPr id="5" name="Picture 2" descr="C:\Users\sue.mullins\AppData\Local\Microsoft\Windows\Temporary Internet Files\Content.Outlook\MRYYUUNP\UASC-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332656"/>
            <a:ext cx="6984776" cy="115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6175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e.mullins\AppData\Local\Microsoft\Windows\Temporary Internet Files\Content.Outlook\MRYYUUNP\UASC-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6035334"/>
            <a:ext cx="3384376" cy="560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85646" y="1700808"/>
            <a:ext cx="7020780" cy="461665"/>
          </a:xfrm>
          <a:prstGeom prst="rect">
            <a:avLst/>
          </a:prstGeom>
          <a:noFill/>
        </p:spPr>
        <p:txBody>
          <a:bodyPr wrap="square" rtlCol="0">
            <a:spAutoFit/>
          </a:bodyPr>
          <a:lstStyle/>
          <a:p>
            <a:r>
              <a:rPr lang="en-GB" sz="2400" b="1" dirty="0" smtClean="0"/>
              <a:t>The Emotional Wellbeing and Mental Health of UASC</a:t>
            </a:r>
            <a:endParaRPr lang="en-GB" sz="2400" b="1" dirty="0"/>
          </a:p>
        </p:txBody>
      </p:sp>
      <p:sp>
        <p:nvSpPr>
          <p:cNvPr id="2" name="TextBox 1"/>
          <p:cNvSpPr txBox="1"/>
          <p:nvPr/>
        </p:nvSpPr>
        <p:spPr>
          <a:xfrm>
            <a:off x="971600" y="2420888"/>
            <a:ext cx="7560840" cy="4893647"/>
          </a:xfrm>
          <a:prstGeom prst="rect">
            <a:avLst/>
          </a:prstGeom>
          <a:noFill/>
        </p:spPr>
        <p:txBody>
          <a:bodyPr wrap="square" rtlCol="0">
            <a:spAutoFit/>
          </a:bodyPr>
          <a:lstStyle/>
          <a:p>
            <a:r>
              <a:rPr lang="en-GB" sz="2400" dirty="0" smtClean="0"/>
              <a:t>Case Example:</a:t>
            </a:r>
          </a:p>
          <a:p>
            <a:endParaRPr lang="en-GB" sz="2400" dirty="0"/>
          </a:p>
          <a:p>
            <a:r>
              <a:rPr lang="en-GB" sz="2400" dirty="0"/>
              <a:t>AK is a 17yr old Sudanese Unaccompanied Asylum Seeking Child who had been imprisoned and experienced torture before fleeing to the UK. He left his mother and younger sibling and was terrified that they would be harmed. He reported flashbacks and the inability to sleep in his bedroom as the colour and shape of it reminded him of his prison cell in the Sudan.  </a:t>
            </a:r>
          </a:p>
          <a:p>
            <a:endParaRPr lang="en-GB" sz="2400" dirty="0"/>
          </a:p>
          <a:p>
            <a:r>
              <a:rPr lang="en-GB" sz="2400" dirty="0"/>
              <a:t> </a:t>
            </a:r>
            <a:endParaRPr lang="en-GB" sz="2400" dirty="0" smtClean="0"/>
          </a:p>
          <a:p>
            <a:endParaRPr lang="en-GB" sz="2400" dirty="0"/>
          </a:p>
          <a:p>
            <a:endParaRPr lang="en-GB" sz="2400" dirty="0" smtClean="0"/>
          </a:p>
        </p:txBody>
      </p:sp>
      <p:pic>
        <p:nvPicPr>
          <p:cNvPr id="5" name="Picture 2" descr="C:\Users\sue.mullins\AppData\Local\Microsoft\Windows\Temporary Internet Files\Content.Outlook\MRYYUUNP\UASC-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332656"/>
            <a:ext cx="6984776" cy="115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882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e.mullins\AppData\Local\Microsoft\Windows\Temporary Internet Files\Content.Outlook\MRYYUUNP\UASC-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6035334"/>
            <a:ext cx="3384376" cy="560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85646" y="1700808"/>
            <a:ext cx="7020780" cy="461665"/>
          </a:xfrm>
          <a:prstGeom prst="rect">
            <a:avLst/>
          </a:prstGeom>
          <a:noFill/>
        </p:spPr>
        <p:txBody>
          <a:bodyPr wrap="square" rtlCol="0">
            <a:spAutoFit/>
          </a:bodyPr>
          <a:lstStyle/>
          <a:p>
            <a:r>
              <a:rPr lang="en-GB" sz="2400" b="1" dirty="0" smtClean="0"/>
              <a:t>The Emotional Wellbeing and Mental Health of UASC</a:t>
            </a:r>
            <a:endParaRPr lang="en-GB" sz="2400" b="1" dirty="0"/>
          </a:p>
        </p:txBody>
      </p:sp>
      <p:sp>
        <p:nvSpPr>
          <p:cNvPr id="2" name="TextBox 1"/>
          <p:cNvSpPr txBox="1"/>
          <p:nvPr/>
        </p:nvSpPr>
        <p:spPr>
          <a:xfrm>
            <a:off x="323528" y="2187002"/>
            <a:ext cx="8712968" cy="4524315"/>
          </a:xfrm>
          <a:prstGeom prst="rect">
            <a:avLst/>
          </a:prstGeom>
          <a:noFill/>
        </p:spPr>
        <p:txBody>
          <a:bodyPr wrap="square" rtlCol="0">
            <a:spAutoFit/>
          </a:bodyPr>
          <a:lstStyle/>
          <a:p>
            <a:r>
              <a:rPr lang="en-GB" sz="2400" dirty="0" smtClean="0"/>
              <a:t>Case Example:</a:t>
            </a:r>
          </a:p>
          <a:p>
            <a:endParaRPr lang="en-GB" sz="2400" dirty="0"/>
          </a:p>
          <a:p>
            <a:r>
              <a:rPr lang="en-GB" sz="2400" dirty="0"/>
              <a:t>This is part of the therapeutic conversation with AK two months after the fast feet forward trauma program. In this time he had turned 18, lost his SW, was told he needed to move from his </a:t>
            </a:r>
            <a:r>
              <a:rPr lang="en-GB" sz="2400" dirty="0" smtClean="0"/>
              <a:t>accommodation.  </a:t>
            </a:r>
            <a:r>
              <a:rPr lang="en-GB" sz="2400" dirty="0"/>
              <a:t>H</a:t>
            </a:r>
            <a:r>
              <a:rPr lang="en-GB" sz="2400" dirty="0" smtClean="0"/>
              <a:t>is </a:t>
            </a:r>
            <a:r>
              <a:rPr lang="en-GB" sz="2400" dirty="0"/>
              <a:t>mother who is still in Sudan was ill and needed surgery. He was also awaiting a court hearing and his transport grant had not materialised making it difficult for him to attend college.  </a:t>
            </a:r>
          </a:p>
          <a:p>
            <a:endParaRPr lang="en-GB" sz="2400" dirty="0"/>
          </a:p>
          <a:p>
            <a:r>
              <a:rPr lang="en-GB" sz="2400" dirty="0"/>
              <a:t> </a:t>
            </a:r>
            <a:endParaRPr lang="en-GB" sz="2400" dirty="0" smtClean="0"/>
          </a:p>
          <a:p>
            <a:endParaRPr lang="en-GB" sz="2400" dirty="0"/>
          </a:p>
          <a:p>
            <a:endParaRPr lang="en-GB" sz="2400" dirty="0" smtClean="0"/>
          </a:p>
        </p:txBody>
      </p:sp>
      <p:pic>
        <p:nvPicPr>
          <p:cNvPr id="5" name="Picture 2" descr="C:\Users\sue.mullins\AppData\Local\Microsoft\Windows\Temporary Internet Files\Content.Outlook\MRYYUUNP\UASC-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332656"/>
            <a:ext cx="6984776" cy="115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4901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e.mullins\AppData\Local\Microsoft\Windows\Temporary Internet Files\Content.Outlook\MRYYUUNP\UASC-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6035334"/>
            <a:ext cx="3384376" cy="560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85646" y="1700808"/>
            <a:ext cx="7020780" cy="461665"/>
          </a:xfrm>
          <a:prstGeom prst="rect">
            <a:avLst/>
          </a:prstGeom>
          <a:noFill/>
        </p:spPr>
        <p:txBody>
          <a:bodyPr wrap="square" rtlCol="0">
            <a:spAutoFit/>
          </a:bodyPr>
          <a:lstStyle/>
          <a:p>
            <a:r>
              <a:rPr lang="en-GB" sz="2400" b="1" dirty="0" smtClean="0"/>
              <a:t>The Emotional Wellbeing and Mental Health of UASC</a:t>
            </a:r>
            <a:endParaRPr lang="en-GB" sz="2400" b="1" dirty="0"/>
          </a:p>
        </p:txBody>
      </p:sp>
      <p:pic>
        <p:nvPicPr>
          <p:cNvPr id="5" name="Picture 2" descr="C:\Users\sue.mullins\AppData\Local\Microsoft\Windows\Temporary Internet Files\Content.Outlook\MRYYUUNP\UASC-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332656"/>
            <a:ext cx="6984776" cy="115481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p:cNvGraphicFramePr>
            <a:graphicFrameLocks noGrp="1"/>
          </p:cNvGraphicFramePr>
          <p:nvPr>
            <p:extLst>
              <p:ext uri="{D42A27DB-BD31-4B8C-83A1-F6EECF244321}">
                <p14:modId xmlns:p14="http://schemas.microsoft.com/office/powerpoint/2010/main" val="2342947593"/>
              </p:ext>
            </p:extLst>
          </p:nvPr>
        </p:nvGraphicFramePr>
        <p:xfrm>
          <a:off x="323087" y="2346525"/>
          <a:ext cx="8568952" cy="4206240"/>
        </p:xfrm>
        <a:graphic>
          <a:graphicData uri="http://schemas.openxmlformats.org/drawingml/2006/table">
            <a:tbl>
              <a:tblPr firstRow="1" firstCol="1" bandRow="1">
                <a:tableStyleId>{5C22544A-7EE6-4342-B048-85BDC9FD1C3A}</a:tableStyleId>
              </a:tblPr>
              <a:tblGrid>
                <a:gridCol w="1283211"/>
                <a:gridCol w="7285741"/>
              </a:tblGrid>
              <a:tr h="310608">
                <a:tc>
                  <a:txBody>
                    <a:bodyPr/>
                    <a:lstStyle/>
                    <a:p>
                      <a:pPr>
                        <a:lnSpc>
                          <a:spcPct val="115000"/>
                        </a:lnSpc>
                        <a:spcAft>
                          <a:spcPts val="0"/>
                        </a:spcAft>
                      </a:pPr>
                      <a:r>
                        <a:rPr lang="en-GB" sz="2000" dirty="0">
                          <a:effectLst/>
                        </a:rPr>
                        <a:t>Person</a:t>
                      </a:r>
                      <a:endParaRPr lang="en-GB" sz="2000" dirty="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dirty="0">
                          <a:effectLst/>
                        </a:rPr>
                        <a:t>What was said:</a:t>
                      </a:r>
                      <a:endParaRPr lang="en-GB" sz="2000" dirty="0">
                        <a:solidFill>
                          <a:srgbClr val="000000"/>
                        </a:solidFill>
                        <a:effectLst/>
                        <a:latin typeface="Calibri"/>
                        <a:ea typeface="Calibri"/>
                        <a:cs typeface="Times New Roman"/>
                      </a:endParaRPr>
                    </a:p>
                  </a:txBody>
                  <a:tcPr marL="68580" marR="68580" marT="0" marB="0"/>
                </a:tc>
              </a:tr>
              <a:tr h="310608">
                <a:tc>
                  <a:txBody>
                    <a:bodyPr/>
                    <a:lstStyle/>
                    <a:p>
                      <a:pPr>
                        <a:lnSpc>
                          <a:spcPct val="115000"/>
                        </a:lnSpc>
                        <a:spcAft>
                          <a:spcPts val="0"/>
                        </a:spcAft>
                      </a:pPr>
                      <a:r>
                        <a:rPr lang="en-GB" sz="2000">
                          <a:effectLst/>
                        </a:rPr>
                        <a:t>Ana</a:t>
                      </a:r>
                      <a:endParaRPr lang="en-GB" sz="200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a:effectLst/>
                        </a:rPr>
                        <a:t>I can see that lots of difficult things have been happening. </a:t>
                      </a:r>
                      <a:endParaRPr lang="en-GB" sz="2000">
                        <a:solidFill>
                          <a:srgbClr val="000000"/>
                        </a:solidFill>
                        <a:effectLst/>
                        <a:latin typeface="Calibri"/>
                        <a:ea typeface="Calibri"/>
                        <a:cs typeface="Times New Roman"/>
                      </a:endParaRPr>
                    </a:p>
                  </a:txBody>
                  <a:tcPr marL="68580" marR="68580" marT="0" marB="0"/>
                </a:tc>
              </a:tr>
              <a:tr h="310608">
                <a:tc>
                  <a:txBody>
                    <a:bodyPr/>
                    <a:lstStyle/>
                    <a:p>
                      <a:pPr>
                        <a:lnSpc>
                          <a:spcPct val="115000"/>
                        </a:lnSpc>
                        <a:spcAft>
                          <a:spcPts val="0"/>
                        </a:spcAft>
                      </a:pPr>
                      <a:r>
                        <a:rPr lang="en-GB" sz="2000">
                          <a:effectLst/>
                        </a:rPr>
                        <a:t>AK</a:t>
                      </a:r>
                      <a:endParaRPr lang="en-GB" sz="200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a:effectLst/>
                        </a:rPr>
                        <a:t>Yes, it’s been difficult.</a:t>
                      </a:r>
                      <a:endParaRPr lang="en-GB" sz="2000">
                        <a:solidFill>
                          <a:srgbClr val="000000"/>
                        </a:solidFill>
                        <a:effectLst/>
                        <a:latin typeface="Calibri"/>
                        <a:ea typeface="Calibri"/>
                        <a:cs typeface="Times New Roman"/>
                      </a:endParaRPr>
                    </a:p>
                  </a:txBody>
                  <a:tcPr marL="68580" marR="68580" marT="0" marB="0"/>
                </a:tc>
              </a:tr>
              <a:tr h="640562">
                <a:tc>
                  <a:txBody>
                    <a:bodyPr/>
                    <a:lstStyle/>
                    <a:p>
                      <a:pPr>
                        <a:lnSpc>
                          <a:spcPct val="115000"/>
                        </a:lnSpc>
                        <a:spcAft>
                          <a:spcPts val="0"/>
                        </a:spcAft>
                      </a:pPr>
                      <a:r>
                        <a:rPr lang="en-GB" sz="2000">
                          <a:effectLst/>
                        </a:rPr>
                        <a:t>Ana</a:t>
                      </a:r>
                      <a:endParaRPr lang="en-GB" sz="200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a:effectLst/>
                        </a:rPr>
                        <a:t>I’m wondering what has helped you to cope; you look different, like you are managing somehow?</a:t>
                      </a:r>
                      <a:endParaRPr lang="en-GB" sz="2000">
                        <a:solidFill>
                          <a:srgbClr val="000000"/>
                        </a:solidFill>
                        <a:effectLst/>
                        <a:latin typeface="Calibri"/>
                        <a:ea typeface="Calibri"/>
                        <a:cs typeface="Times New Roman"/>
                      </a:endParaRPr>
                    </a:p>
                  </a:txBody>
                  <a:tcPr marL="68580" marR="68580" marT="0" marB="0"/>
                </a:tc>
              </a:tr>
              <a:tr h="310608">
                <a:tc>
                  <a:txBody>
                    <a:bodyPr/>
                    <a:lstStyle/>
                    <a:p>
                      <a:pPr>
                        <a:lnSpc>
                          <a:spcPct val="115000"/>
                        </a:lnSpc>
                        <a:spcAft>
                          <a:spcPts val="0"/>
                        </a:spcAft>
                      </a:pPr>
                      <a:r>
                        <a:rPr lang="en-GB" sz="2000">
                          <a:effectLst/>
                        </a:rPr>
                        <a:t>AK</a:t>
                      </a:r>
                      <a:endParaRPr lang="en-GB" sz="200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a:effectLst/>
                        </a:rPr>
                        <a:t>I did what you taught me.</a:t>
                      </a:r>
                      <a:endParaRPr lang="en-GB" sz="2000">
                        <a:solidFill>
                          <a:srgbClr val="000000"/>
                        </a:solidFill>
                        <a:effectLst/>
                        <a:latin typeface="Calibri"/>
                        <a:ea typeface="Calibri"/>
                        <a:cs typeface="Times New Roman"/>
                      </a:endParaRPr>
                    </a:p>
                  </a:txBody>
                  <a:tcPr marL="68580" marR="68580" marT="0" marB="0"/>
                </a:tc>
              </a:tr>
              <a:tr h="310608">
                <a:tc>
                  <a:txBody>
                    <a:bodyPr/>
                    <a:lstStyle/>
                    <a:p>
                      <a:pPr>
                        <a:lnSpc>
                          <a:spcPct val="115000"/>
                        </a:lnSpc>
                        <a:spcAft>
                          <a:spcPts val="0"/>
                        </a:spcAft>
                      </a:pPr>
                      <a:r>
                        <a:rPr lang="en-GB" sz="2000">
                          <a:effectLst/>
                        </a:rPr>
                        <a:t>Ana</a:t>
                      </a:r>
                      <a:endParaRPr lang="en-GB" sz="200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a:effectLst/>
                        </a:rPr>
                        <a:t>What I taught you?</a:t>
                      </a:r>
                      <a:endParaRPr lang="en-GB" sz="2000">
                        <a:solidFill>
                          <a:srgbClr val="000000"/>
                        </a:solidFill>
                        <a:effectLst/>
                        <a:latin typeface="Calibri"/>
                        <a:ea typeface="Calibri"/>
                        <a:cs typeface="Times New Roman"/>
                      </a:endParaRPr>
                    </a:p>
                  </a:txBody>
                  <a:tcPr marL="68580" marR="68580" marT="0" marB="0"/>
                </a:tc>
              </a:tr>
              <a:tr h="310608">
                <a:tc>
                  <a:txBody>
                    <a:bodyPr/>
                    <a:lstStyle/>
                    <a:p>
                      <a:pPr>
                        <a:lnSpc>
                          <a:spcPct val="115000"/>
                        </a:lnSpc>
                        <a:spcAft>
                          <a:spcPts val="0"/>
                        </a:spcAft>
                      </a:pPr>
                      <a:r>
                        <a:rPr lang="en-GB" sz="2000">
                          <a:effectLst/>
                        </a:rPr>
                        <a:t>AK</a:t>
                      </a:r>
                      <a:endParaRPr lang="en-GB" sz="200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a:effectLst/>
                        </a:rPr>
                        <a:t>Yes, you know, running.</a:t>
                      </a:r>
                      <a:endParaRPr lang="en-GB" sz="2000">
                        <a:solidFill>
                          <a:srgbClr val="000000"/>
                        </a:solidFill>
                        <a:effectLst/>
                        <a:latin typeface="Calibri"/>
                        <a:ea typeface="Calibri"/>
                        <a:cs typeface="Times New Roman"/>
                      </a:endParaRPr>
                    </a:p>
                  </a:txBody>
                  <a:tcPr marL="68580" marR="68580" marT="0" marB="0"/>
                </a:tc>
              </a:tr>
              <a:tr h="310608">
                <a:tc>
                  <a:txBody>
                    <a:bodyPr/>
                    <a:lstStyle/>
                    <a:p>
                      <a:pPr>
                        <a:lnSpc>
                          <a:spcPct val="115000"/>
                        </a:lnSpc>
                        <a:spcAft>
                          <a:spcPts val="0"/>
                        </a:spcAft>
                      </a:pPr>
                      <a:r>
                        <a:rPr lang="en-GB" sz="2000">
                          <a:effectLst/>
                        </a:rPr>
                        <a:t>Ana</a:t>
                      </a:r>
                      <a:endParaRPr lang="en-GB" sz="200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a:effectLst/>
                        </a:rPr>
                        <a:t>So you ran?</a:t>
                      </a:r>
                      <a:endParaRPr lang="en-GB" sz="2000">
                        <a:solidFill>
                          <a:srgbClr val="000000"/>
                        </a:solidFill>
                        <a:effectLst/>
                        <a:latin typeface="Calibri"/>
                        <a:ea typeface="Calibri"/>
                        <a:cs typeface="Times New Roman"/>
                      </a:endParaRPr>
                    </a:p>
                  </a:txBody>
                  <a:tcPr marL="68580" marR="68580" marT="0" marB="0"/>
                </a:tc>
              </a:tr>
              <a:tr h="310608">
                <a:tc>
                  <a:txBody>
                    <a:bodyPr/>
                    <a:lstStyle/>
                    <a:p>
                      <a:pPr>
                        <a:lnSpc>
                          <a:spcPct val="115000"/>
                        </a:lnSpc>
                        <a:spcAft>
                          <a:spcPts val="0"/>
                        </a:spcAft>
                      </a:pPr>
                      <a:r>
                        <a:rPr lang="en-GB" sz="2000">
                          <a:effectLst/>
                        </a:rPr>
                        <a:t>AK</a:t>
                      </a:r>
                      <a:endParaRPr lang="en-GB" sz="200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a:effectLst/>
                        </a:rPr>
                        <a:t>Yes when I was sad or scared, I ran.</a:t>
                      </a:r>
                      <a:endParaRPr lang="en-GB" sz="2000">
                        <a:solidFill>
                          <a:srgbClr val="000000"/>
                        </a:solidFill>
                        <a:effectLst/>
                        <a:latin typeface="Calibri"/>
                        <a:ea typeface="Calibri"/>
                        <a:cs typeface="Times New Roman"/>
                      </a:endParaRPr>
                    </a:p>
                  </a:txBody>
                  <a:tcPr marL="68580" marR="68580" marT="0" marB="0"/>
                </a:tc>
              </a:tr>
              <a:tr h="310608">
                <a:tc>
                  <a:txBody>
                    <a:bodyPr/>
                    <a:lstStyle/>
                    <a:p>
                      <a:pPr>
                        <a:lnSpc>
                          <a:spcPct val="115000"/>
                        </a:lnSpc>
                        <a:spcAft>
                          <a:spcPts val="0"/>
                        </a:spcAft>
                      </a:pPr>
                      <a:r>
                        <a:rPr lang="en-GB" sz="2000">
                          <a:effectLst/>
                        </a:rPr>
                        <a:t>Ana</a:t>
                      </a:r>
                      <a:endParaRPr lang="en-GB" sz="200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a:effectLst/>
                        </a:rPr>
                        <a:t>And what did that do?</a:t>
                      </a:r>
                      <a:endParaRPr lang="en-GB" sz="2000">
                        <a:solidFill>
                          <a:srgbClr val="000000"/>
                        </a:solidFill>
                        <a:effectLst/>
                        <a:latin typeface="Calibri"/>
                        <a:ea typeface="Calibri"/>
                        <a:cs typeface="Times New Roman"/>
                      </a:endParaRPr>
                    </a:p>
                  </a:txBody>
                  <a:tcPr marL="68580" marR="68580" marT="0" marB="0"/>
                </a:tc>
              </a:tr>
              <a:tr h="310608">
                <a:tc>
                  <a:txBody>
                    <a:bodyPr/>
                    <a:lstStyle/>
                    <a:p>
                      <a:pPr>
                        <a:lnSpc>
                          <a:spcPct val="115000"/>
                        </a:lnSpc>
                        <a:spcAft>
                          <a:spcPts val="0"/>
                        </a:spcAft>
                      </a:pPr>
                      <a:r>
                        <a:rPr lang="en-GB" sz="2000">
                          <a:effectLst/>
                        </a:rPr>
                        <a:t>AK</a:t>
                      </a:r>
                      <a:endParaRPr lang="en-GB" sz="2000">
                        <a:solidFill>
                          <a:srgbClr val="000000"/>
                        </a:solidFill>
                        <a:effectLst/>
                        <a:latin typeface="Calibri"/>
                        <a:ea typeface="Calibri"/>
                        <a:cs typeface="Times New Roman"/>
                      </a:endParaRPr>
                    </a:p>
                  </a:txBody>
                  <a:tcPr marL="68580" marR="68580" marT="0" marB="0"/>
                </a:tc>
                <a:tc>
                  <a:txBody>
                    <a:bodyPr/>
                    <a:lstStyle/>
                    <a:p>
                      <a:pPr>
                        <a:lnSpc>
                          <a:spcPct val="115000"/>
                        </a:lnSpc>
                        <a:spcAft>
                          <a:spcPts val="0"/>
                        </a:spcAft>
                      </a:pPr>
                      <a:r>
                        <a:rPr lang="en-GB" sz="2000" dirty="0">
                          <a:effectLst/>
                        </a:rPr>
                        <a:t>It made it better, it changed things, and it helped me to cope.</a:t>
                      </a:r>
                      <a:endParaRPr lang="en-GB" sz="2000" dirty="0">
                        <a:solidFill>
                          <a:srgbClr val="000000"/>
                        </a:solidFill>
                        <a:effectLst/>
                        <a:latin typeface="Calibri"/>
                        <a:ea typeface="Calibri"/>
                        <a:cs typeface="Times New Roman"/>
                      </a:endParaRPr>
                    </a:p>
                  </a:txBody>
                  <a:tcPr marL="68580" marR="68580" marT="0" marB="0"/>
                </a:tc>
              </a:tr>
            </a:tbl>
          </a:graphicData>
        </a:graphic>
      </p:graphicFrame>
      <p:sp>
        <p:nvSpPr>
          <p:cNvPr id="6" name="Rectangle 1"/>
          <p:cNvSpPr>
            <a:spLocks noChangeArrowheads="1"/>
          </p:cNvSpPr>
          <p:nvPr/>
        </p:nvSpPr>
        <p:spPr bwMode="auto">
          <a:xfrm>
            <a:off x="1638300" y="2706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2385814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610</TotalTime>
  <Words>531</Words>
  <Application>Microsoft Office PowerPoint</Application>
  <PresentationFormat>On-screen Show (4:3)</PresentationFormat>
  <Paragraphs>98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Kent and Medway NHS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Mullin</dc:creator>
  <cp:lastModifiedBy>Draper Ana (Sussex Partnership Trust)</cp:lastModifiedBy>
  <cp:revision>26</cp:revision>
  <dcterms:created xsi:type="dcterms:W3CDTF">2016-10-14T10:57:19Z</dcterms:created>
  <dcterms:modified xsi:type="dcterms:W3CDTF">2017-01-31T10:23:31Z</dcterms:modified>
</cp:coreProperties>
</file>