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48"/>
  </p:notesMasterIdLst>
  <p:sldIdLst>
    <p:sldId id="260" r:id="rId8"/>
    <p:sldId id="319" r:id="rId9"/>
    <p:sldId id="286" r:id="rId10"/>
    <p:sldId id="262" r:id="rId11"/>
    <p:sldId id="269" r:id="rId12"/>
    <p:sldId id="264" r:id="rId13"/>
    <p:sldId id="270" r:id="rId14"/>
    <p:sldId id="272" r:id="rId15"/>
    <p:sldId id="287" r:id="rId16"/>
    <p:sldId id="279" r:id="rId17"/>
    <p:sldId id="288" r:id="rId18"/>
    <p:sldId id="289" r:id="rId19"/>
    <p:sldId id="316" r:id="rId20"/>
    <p:sldId id="309" r:id="rId21"/>
    <p:sldId id="310" r:id="rId22"/>
    <p:sldId id="311" r:id="rId23"/>
    <p:sldId id="312" r:id="rId24"/>
    <p:sldId id="313" r:id="rId25"/>
    <p:sldId id="314" r:id="rId26"/>
    <p:sldId id="315" r:id="rId27"/>
    <p:sldId id="290" r:id="rId28"/>
    <p:sldId id="291" r:id="rId29"/>
    <p:sldId id="301" r:id="rId30"/>
    <p:sldId id="303" r:id="rId31"/>
    <p:sldId id="304" r:id="rId32"/>
    <p:sldId id="317" r:id="rId33"/>
    <p:sldId id="318" r:id="rId34"/>
    <p:sldId id="292" r:id="rId35"/>
    <p:sldId id="293" r:id="rId36"/>
    <p:sldId id="294" r:id="rId37"/>
    <p:sldId id="295" r:id="rId38"/>
    <p:sldId id="306" r:id="rId39"/>
    <p:sldId id="297" r:id="rId40"/>
    <p:sldId id="296" r:id="rId41"/>
    <p:sldId id="298" r:id="rId42"/>
    <p:sldId id="299" r:id="rId43"/>
    <p:sldId id="308" r:id="rId44"/>
    <p:sldId id="300" r:id="rId45"/>
    <p:sldId id="305" r:id="rId46"/>
    <p:sldId id="307"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5" autoAdjust="0"/>
  </p:normalViewPr>
  <p:slideViewPr>
    <p:cSldViewPr snapToGrid="0" snapToObjects="1" showGuides="1">
      <p:cViewPr>
        <p:scale>
          <a:sx n="73" d="100"/>
          <a:sy n="73" d="100"/>
        </p:scale>
        <p:origin x="-595" y="4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chtvfiler01.kentcht.nhs.uk\user\Georgie.Siggers\Admin%202015\UASC\UASC_Data_for_PH(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wkghfile01.wkpct.nhs.uk\shared\LAC%20&amp;%20Adoption%20KCHT\UASC\Copy%20of%20UASC%20Databas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wkghfile01.wkpct.nhs.uk\shared\LAC%20&amp;%20Adoption%20KCHT\UASC\Copy%20of%20UASC%20Databas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wkghfile01.wkpct.nhs.uk\shared\LAC%20&amp;%20Adoption%20KCHT\UASC\Copy%20of%20UASC%20Databas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kchtvfiler01.kentcht.nhs.uk\user\Georgie.Siggers\Admin%202015\UASC\UASC_Data_for_PH(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wkghfile01.wkpct.nhs.uk\shared\LAC%20&amp;%20Adoption%20KCHT\UASC\Copy%20of%20UASC%20Databa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kghfile01.wkpct.nhs.uk\shared\LAC%20&amp;%20Adoption%20KCHT\UASC\Copy%20of%20UASC%20Databas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wkghfile01.wkpct.nhs.uk\shared\LAC%20&amp;%20Adoption%20KCHT\UASC\Copy%20of%20UASC%20Databa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kghfile01.wkpct.nhs.uk\shared\LAC%20&amp;%20Adoption%20KCHT\UASC\Copy%20of%20UASC%20Databas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kchtvfiler01.kentcht.nhs.uk\user\Georgie.Siggers\Admin%202015\UASC\UASC_Data_for_PH(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Sheet2!$A$46:$A$49</c:f>
              <c:strCache>
                <c:ptCount val="4"/>
                <c:pt idx="0">
                  <c:v>No</c:v>
                </c:pt>
                <c:pt idx="1">
                  <c:v>Possible</c:v>
                </c:pt>
                <c:pt idx="2">
                  <c:v>Yes</c:v>
                </c:pt>
                <c:pt idx="3">
                  <c:v>Not documented</c:v>
                </c:pt>
              </c:strCache>
            </c:strRef>
          </c:cat>
          <c:val>
            <c:numRef>
              <c:f>Sheet2!$B$46:$B$49</c:f>
              <c:numCache>
                <c:formatCode>General</c:formatCode>
                <c:ptCount val="4"/>
                <c:pt idx="0">
                  <c:v>58</c:v>
                </c:pt>
                <c:pt idx="1">
                  <c:v>7</c:v>
                </c:pt>
                <c:pt idx="2">
                  <c:v>28</c:v>
                </c:pt>
                <c:pt idx="3">
                  <c:v>11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Sheet2!$A$2:$A$4</c:f>
              <c:strCache>
                <c:ptCount val="3"/>
                <c:pt idx="0">
                  <c:v>Yes</c:v>
                </c:pt>
                <c:pt idx="1">
                  <c:v>No</c:v>
                </c:pt>
                <c:pt idx="2">
                  <c:v>Not documented</c:v>
                </c:pt>
              </c:strCache>
            </c:strRef>
          </c:cat>
          <c:val>
            <c:numRef>
              <c:f>Sheet2!$B$2:$B$4</c:f>
              <c:numCache>
                <c:formatCode>General</c:formatCode>
                <c:ptCount val="3"/>
                <c:pt idx="0">
                  <c:v>44</c:v>
                </c:pt>
                <c:pt idx="1">
                  <c:v>52</c:v>
                </c:pt>
                <c:pt idx="2">
                  <c:v>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Sheet2!$A$19:$A$22</c:f>
              <c:strCache>
                <c:ptCount val="4"/>
                <c:pt idx="0">
                  <c:v>Reduced</c:v>
                </c:pt>
                <c:pt idx="1">
                  <c:v>Normal</c:v>
                </c:pt>
                <c:pt idx="2">
                  <c:v>Not able to test</c:v>
                </c:pt>
                <c:pt idx="3">
                  <c:v>Not documented</c:v>
                </c:pt>
              </c:strCache>
            </c:strRef>
          </c:cat>
          <c:val>
            <c:numRef>
              <c:f>Sheet2!$B$19:$B$22</c:f>
              <c:numCache>
                <c:formatCode>General</c:formatCode>
                <c:ptCount val="4"/>
                <c:pt idx="0">
                  <c:v>28</c:v>
                </c:pt>
                <c:pt idx="1">
                  <c:v>48</c:v>
                </c:pt>
                <c:pt idx="2">
                  <c:v>16</c:v>
                </c:pt>
                <c:pt idx="3">
                  <c:v>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Sheet2!$A$25:$A$26</c:f>
              <c:strCache>
                <c:ptCount val="2"/>
                <c:pt idx="0">
                  <c:v>Yes</c:v>
                </c:pt>
                <c:pt idx="1">
                  <c:v>No</c:v>
                </c:pt>
              </c:strCache>
            </c:strRef>
          </c:cat>
          <c:val>
            <c:numRef>
              <c:f>Sheet2!$B$25:$B$26</c:f>
              <c:numCache>
                <c:formatCode>General</c:formatCode>
                <c:ptCount val="2"/>
                <c:pt idx="0">
                  <c:v>63</c:v>
                </c:pt>
                <c:pt idx="1">
                  <c:v>41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Sheet2!$A$29:$A$31</c:f>
              <c:strCache>
                <c:ptCount val="3"/>
                <c:pt idx="0">
                  <c:v>Yes</c:v>
                </c:pt>
                <c:pt idx="1">
                  <c:v>No</c:v>
                </c:pt>
                <c:pt idx="2">
                  <c:v>Not documented</c:v>
                </c:pt>
              </c:strCache>
            </c:strRef>
          </c:cat>
          <c:val>
            <c:numRef>
              <c:f>Sheet2!$B$29:$B$31</c:f>
              <c:numCache>
                <c:formatCode>General</c:formatCode>
                <c:ptCount val="3"/>
                <c:pt idx="0">
                  <c:v>62</c:v>
                </c:pt>
                <c:pt idx="1">
                  <c:v>26</c:v>
                </c:pt>
                <c:pt idx="2">
                  <c:v>16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Sheet2!$A$40:$A$42</c:f>
              <c:strCache>
                <c:ptCount val="3"/>
                <c:pt idx="0">
                  <c:v>Yes</c:v>
                </c:pt>
                <c:pt idx="1">
                  <c:v>No</c:v>
                </c:pt>
                <c:pt idx="2">
                  <c:v>Not documented</c:v>
                </c:pt>
              </c:strCache>
            </c:strRef>
          </c:cat>
          <c:val>
            <c:numRef>
              <c:f>Sheet2!$B$40:$B$42</c:f>
              <c:numCache>
                <c:formatCode>General</c:formatCode>
                <c:ptCount val="3"/>
                <c:pt idx="0">
                  <c:v>82</c:v>
                </c:pt>
                <c:pt idx="1">
                  <c:v>0</c:v>
                </c:pt>
                <c:pt idx="2">
                  <c:v>22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0.50984</cdr:x>
      <cdr:y>0.32863</cdr:y>
    </cdr:from>
    <cdr:to>
      <cdr:x>0.63781</cdr:x>
      <cdr:y>0.59318</cdr:y>
    </cdr:to>
    <cdr:sp macro="" textlink="">
      <cdr:nvSpPr>
        <cdr:cNvPr id="2" name="TextBox 1"/>
        <cdr:cNvSpPr txBox="1"/>
      </cdr:nvSpPr>
      <cdr:spPr>
        <a:xfrm xmlns:a="http://schemas.openxmlformats.org/drawingml/2006/main">
          <a:off x="3729608" y="1162868"/>
          <a:ext cx="936104"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0.43409</cdr:x>
      <cdr:y>0.29167</cdr:y>
    </cdr:from>
    <cdr:to>
      <cdr:x>0.59091</cdr:x>
      <cdr:y>0.51515</cdr:y>
    </cdr:to>
    <cdr:sp macro="" textlink="">
      <cdr:nvSpPr>
        <cdr:cNvPr id="2" name="TextBox 1"/>
        <cdr:cNvSpPr txBox="1"/>
      </cdr:nvSpPr>
      <cdr:spPr>
        <a:xfrm xmlns:a="http://schemas.openxmlformats.org/drawingml/2006/main">
          <a:off x="1984664" y="800100"/>
          <a:ext cx="716972" cy="613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0.44916</cdr:x>
      <cdr:y>0.25803</cdr:y>
    </cdr:from>
    <cdr:to>
      <cdr:x>0.60526</cdr:x>
      <cdr:y>0.54093</cdr:y>
    </cdr:to>
    <cdr:sp macro="" textlink="">
      <cdr:nvSpPr>
        <cdr:cNvPr id="2" name="TextBox 1"/>
        <cdr:cNvSpPr txBox="1"/>
      </cdr:nvSpPr>
      <cdr:spPr>
        <a:xfrm xmlns:a="http://schemas.openxmlformats.org/drawingml/2006/main">
          <a:off x="2601191" y="862445"/>
          <a:ext cx="904009" cy="945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44/96</a:t>
          </a:r>
        </a:p>
        <a:p xmlns:a="http://schemas.openxmlformats.org/drawingml/2006/main">
          <a:r>
            <a:rPr lang="en-GB" sz="1600" b="1" dirty="0" smtClean="0"/>
            <a:t>=46%</a:t>
          </a:r>
          <a:endParaRPr lang="en-GB"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0.23422</cdr:x>
      <cdr:y>0.41003</cdr:y>
    </cdr:from>
    <cdr:to>
      <cdr:x>0.36219</cdr:x>
      <cdr:y>0.59318</cdr:y>
    </cdr:to>
    <cdr:sp macro="" textlink="">
      <cdr:nvSpPr>
        <cdr:cNvPr id="2" name="TextBox 1"/>
        <cdr:cNvSpPr txBox="1"/>
      </cdr:nvSpPr>
      <cdr:spPr>
        <a:xfrm xmlns:a="http://schemas.openxmlformats.org/drawingml/2006/main">
          <a:off x="1713384" y="1450900"/>
          <a:ext cx="93610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2000" dirty="0"/>
        </a:p>
      </cdr:txBody>
    </cdr:sp>
  </cdr:relSizeAnchor>
</c:userShapes>
</file>

<file path=ppt/drawings/drawing5.xml><?xml version="1.0" encoding="utf-8"?>
<c:userShapes xmlns:c="http://schemas.openxmlformats.org/drawingml/2006/chart">
  <cdr:relSizeAnchor xmlns:cdr="http://schemas.openxmlformats.org/drawingml/2006/chartDrawing">
    <cdr:from>
      <cdr:x>0.43264</cdr:x>
      <cdr:y>0.21587</cdr:y>
    </cdr:from>
    <cdr:to>
      <cdr:x>0.60342</cdr:x>
      <cdr:y>0.46349</cdr:y>
    </cdr:to>
    <cdr:sp macro="" textlink="">
      <cdr:nvSpPr>
        <cdr:cNvPr id="2" name="TextBox 1"/>
        <cdr:cNvSpPr txBox="1"/>
      </cdr:nvSpPr>
      <cdr:spPr>
        <a:xfrm xmlns:a="http://schemas.openxmlformats.org/drawingml/2006/main">
          <a:off x="2369127" y="706581"/>
          <a:ext cx="935182" cy="810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28/76</a:t>
          </a:r>
        </a:p>
        <a:p xmlns:a="http://schemas.openxmlformats.org/drawingml/2006/main">
          <a:r>
            <a:rPr lang="en-GB" sz="1600" b="1" dirty="0" smtClean="0"/>
            <a:t>= 37%</a:t>
          </a:r>
          <a:endParaRPr lang="en-GB"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0.4234</cdr:x>
      <cdr:y>0.26129</cdr:y>
    </cdr:from>
    <cdr:to>
      <cdr:x>0.61064</cdr:x>
      <cdr:y>0.53548</cdr:y>
    </cdr:to>
    <cdr:sp macro="" textlink="">
      <cdr:nvSpPr>
        <cdr:cNvPr id="2" name="TextBox 1"/>
        <cdr:cNvSpPr txBox="1"/>
      </cdr:nvSpPr>
      <cdr:spPr>
        <a:xfrm xmlns:a="http://schemas.openxmlformats.org/drawingml/2006/main">
          <a:off x="2067792" y="841664"/>
          <a:ext cx="914400" cy="883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62/88</a:t>
          </a:r>
        </a:p>
        <a:p xmlns:a="http://schemas.openxmlformats.org/drawingml/2006/main">
          <a:r>
            <a:rPr lang="en-GB" sz="1600" b="1" dirty="0" smtClean="0"/>
            <a:t>= 70%</a:t>
          </a:r>
          <a:endParaRPr lang="en-GB"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0.42581</cdr:x>
      <cdr:y>0.35818</cdr:y>
    </cdr:from>
    <cdr:to>
      <cdr:x>0.62353</cdr:x>
      <cdr:y>0.63091</cdr:y>
    </cdr:to>
    <cdr:sp macro="" textlink="">
      <cdr:nvSpPr>
        <cdr:cNvPr id="2" name="TextBox 1"/>
        <cdr:cNvSpPr txBox="1"/>
      </cdr:nvSpPr>
      <cdr:spPr>
        <a:xfrm xmlns:a="http://schemas.openxmlformats.org/drawingml/2006/main">
          <a:off x="2083944" y="1142606"/>
          <a:ext cx="967701" cy="8700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58/93</a:t>
          </a:r>
        </a:p>
        <a:p xmlns:a="http://schemas.openxmlformats.org/drawingml/2006/main">
          <a:r>
            <a:rPr lang="en-GB" sz="1600" b="1" dirty="0" smtClean="0"/>
            <a:t>= 62%</a:t>
          </a:r>
          <a:endParaRPr lang="en-GB"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A3FD7F8-8996-4E9B-A512-4B0D78361074}" type="datetimeFigureOut">
              <a:rPr lang="en-GB" smtClean="0"/>
              <a:t>22/02/2016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2AA08F8-E375-4CF1-9FE1-F4E627129458}" type="slidenum">
              <a:rPr lang="en-GB" smtClean="0"/>
              <a:t>‹#›</a:t>
            </a:fld>
            <a:endParaRPr lang="en-GB"/>
          </a:p>
        </p:txBody>
      </p:sp>
    </p:spTree>
    <p:extLst>
      <p:ext uri="{BB962C8B-B14F-4D97-AF65-F5344CB8AC3E}">
        <p14:creationId xmlns:p14="http://schemas.microsoft.com/office/powerpoint/2010/main" val="157051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1</a:t>
            </a:fld>
            <a:endParaRPr lang="en-GB"/>
          </a:p>
        </p:txBody>
      </p:sp>
    </p:spTree>
    <p:extLst>
      <p:ext uri="{BB962C8B-B14F-4D97-AF65-F5344CB8AC3E}">
        <p14:creationId xmlns:p14="http://schemas.microsoft.com/office/powerpoint/2010/main" val="207860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10</a:t>
            </a:fld>
            <a:endParaRPr lang="en-GB"/>
          </a:p>
        </p:txBody>
      </p:sp>
    </p:spTree>
    <p:extLst>
      <p:ext uri="{BB962C8B-B14F-4D97-AF65-F5344CB8AC3E}">
        <p14:creationId xmlns:p14="http://schemas.microsoft.com/office/powerpoint/2010/main" val="264910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11</a:t>
            </a:fld>
            <a:endParaRPr lang="en-GB"/>
          </a:p>
        </p:txBody>
      </p:sp>
    </p:spTree>
    <p:extLst>
      <p:ext uri="{BB962C8B-B14F-4D97-AF65-F5344CB8AC3E}">
        <p14:creationId xmlns:p14="http://schemas.microsoft.com/office/powerpoint/2010/main" val="1318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12</a:t>
            </a:fld>
            <a:endParaRPr lang="en-GB"/>
          </a:p>
        </p:txBody>
      </p:sp>
    </p:spTree>
    <p:extLst>
      <p:ext uri="{BB962C8B-B14F-4D97-AF65-F5344CB8AC3E}">
        <p14:creationId xmlns:p14="http://schemas.microsoft.com/office/powerpoint/2010/main" val="402208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21</a:t>
            </a:fld>
            <a:endParaRPr lang="en-GB"/>
          </a:p>
        </p:txBody>
      </p:sp>
    </p:spTree>
    <p:extLst>
      <p:ext uri="{BB962C8B-B14F-4D97-AF65-F5344CB8AC3E}">
        <p14:creationId xmlns:p14="http://schemas.microsoft.com/office/powerpoint/2010/main" val="111129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22</a:t>
            </a:fld>
            <a:endParaRPr lang="en-GB"/>
          </a:p>
        </p:txBody>
      </p:sp>
    </p:spTree>
    <p:extLst>
      <p:ext uri="{BB962C8B-B14F-4D97-AF65-F5344CB8AC3E}">
        <p14:creationId xmlns:p14="http://schemas.microsoft.com/office/powerpoint/2010/main" val="411009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23</a:t>
            </a:fld>
            <a:endParaRPr lang="en-GB"/>
          </a:p>
        </p:txBody>
      </p:sp>
    </p:spTree>
    <p:extLst>
      <p:ext uri="{BB962C8B-B14F-4D97-AF65-F5344CB8AC3E}">
        <p14:creationId xmlns:p14="http://schemas.microsoft.com/office/powerpoint/2010/main" val="401262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24</a:t>
            </a:fld>
            <a:endParaRPr lang="en-GB"/>
          </a:p>
        </p:txBody>
      </p:sp>
    </p:spTree>
    <p:extLst>
      <p:ext uri="{BB962C8B-B14F-4D97-AF65-F5344CB8AC3E}">
        <p14:creationId xmlns:p14="http://schemas.microsoft.com/office/powerpoint/2010/main" val="79719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25</a:t>
            </a:fld>
            <a:endParaRPr lang="en-GB"/>
          </a:p>
        </p:txBody>
      </p:sp>
    </p:spTree>
    <p:extLst>
      <p:ext uri="{BB962C8B-B14F-4D97-AF65-F5344CB8AC3E}">
        <p14:creationId xmlns:p14="http://schemas.microsoft.com/office/powerpoint/2010/main" val="50796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28</a:t>
            </a:fld>
            <a:endParaRPr lang="en-GB"/>
          </a:p>
        </p:txBody>
      </p:sp>
    </p:spTree>
    <p:extLst>
      <p:ext uri="{BB962C8B-B14F-4D97-AF65-F5344CB8AC3E}">
        <p14:creationId xmlns:p14="http://schemas.microsoft.com/office/powerpoint/2010/main" val="202871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29</a:t>
            </a:fld>
            <a:endParaRPr lang="en-GB"/>
          </a:p>
        </p:txBody>
      </p:sp>
    </p:spTree>
    <p:extLst>
      <p:ext uri="{BB962C8B-B14F-4D97-AF65-F5344CB8AC3E}">
        <p14:creationId xmlns:p14="http://schemas.microsoft.com/office/powerpoint/2010/main" val="332835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altLang="en-US" smtClean="0"/>
              <a:t>Neglect can have consequences for children that last lifetimes, if not generations</a:t>
            </a:r>
          </a:p>
          <a:p>
            <a:r>
              <a:rPr lang="en-GB" altLang="en-US" smtClean="0"/>
              <a:t>Need to raise awareness of the health implications</a:t>
            </a:r>
          </a:p>
          <a:p>
            <a:r>
              <a:rPr lang="en-GB" altLang="en-US" smtClean="0"/>
              <a:t>Need to lower threshold to report</a:t>
            </a:r>
          </a:p>
          <a:p>
            <a:r>
              <a:rPr lang="en-GB" altLang="en-US" smtClean="0"/>
              <a:t>Need to recognise &amp; support long term effects</a:t>
            </a:r>
          </a:p>
          <a:p>
            <a:r>
              <a:rPr lang="en-GB" altLang="en-US" smtClean="0"/>
              <a:t>Define neglect</a:t>
            </a:r>
          </a:p>
          <a:p>
            <a:r>
              <a:rPr lang="en-GB" altLang="en-US" smtClean="0"/>
              <a:t>Think about why parents neglect</a:t>
            </a:r>
          </a:p>
          <a:p>
            <a:r>
              <a:rPr lang="en-GB" altLang="en-US" smtClean="0"/>
              <a:t>How can we recognise neglect</a:t>
            </a:r>
          </a:p>
          <a:p>
            <a:r>
              <a:rPr lang="en-GB" altLang="en-US" smtClean="0"/>
              <a:t>General health effects</a:t>
            </a:r>
          </a:p>
          <a:p>
            <a:r>
              <a:rPr lang="en-GB" altLang="en-US" smtClean="0"/>
              <a:t>Some science</a:t>
            </a:r>
          </a:p>
          <a:p>
            <a:r>
              <a:rPr lang="en-GB" altLang="en-US" smtClean="0"/>
              <a:t>Focus on emotional health</a:t>
            </a:r>
          </a:p>
          <a:p>
            <a:r>
              <a:rPr lang="en-GB" altLang="en-US" smtClean="0"/>
              <a:t>Briefly, what do we need to do</a:t>
            </a:r>
            <a:endParaRPr lang="en-US" altLang="en-US" smtClean="0"/>
          </a:p>
          <a:p>
            <a:endParaRPr lang="en-US" altLang="en-US" smtClean="0"/>
          </a:p>
          <a:p>
            <a:endParaRPr lang="en-GB" altLang="en-US" smtClean="0"/>
          </a:p>
        </p:txBody>
      </p:sp>
      <p:sp>
        <p:nvSpPr>
          <p:cNvPr id="327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1D94C-BA46-49B0-BCFE-5ACCA160F721}"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30</a:t>
            </a:fld>
            <a:endParaRPr lang="en-GB"/>
          </a:p>
        </p:txBody>
      </p:sp>
    </p:spTree>
    <p:extLst>
      <p:ext uri="{BB962C8B-B14F-4D97-AF65-F5344CB8AC3E}">
        <p14:creationId xmlns:p14="http://schemas.microsoft.com/office/powerpoint/2010/main" val="588924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31</a:t>
            </a:fld>
            <a:endParaRPr lang="en-GB"/>
          </a:p>
        </p:txBody>
      </p:sp>
    </p:spTree>
    <p:extLst>
      <p:ext uri="{BB962C8B-B14F-4D97-AF65-F5344CB8AC3E}">
        <p14:creationId xmlns:p14="http://schemas.microsoft.com/office/powerpoint/2010/main" val="289447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32</a:t>
            </a:fld>
            <a:endParaRPr lang="en-GB"/>
          </a:p>
        </p:txBody>
      </p:sp>
    </p:spTree>
    <p:extLst>
      <p:ext uri="{BB962C8B-B14F-4D97-AF65-F5344CB8AC3E}">
        <p14:creationId xmlns:p14="http://schemas.microsoft.com/office/powerpoint/2010/main" val="2314846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33</a:t>
            </a:fld>
            <a:endParaRPr lang="en-GB"/>
          </a:p>
        </p:txBody>
      </p:sp>
    </p:spTree>
    <p:extLst>
      <p:ext uri="{BB962C8B-B14F-4D97-AF65-F5344CB8AC3E}">
        <p14:creationId xmlns:p14="http://schemas.microsoft.com/office/powerpoint/2010/main" val="2485084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34</a:t>
            </a:fld>
            <a:endParaRPr lang="en-GB"/>
          </a:p>
        </p:txBody>
      </p:sp>
    </p:spTree>
    <p:extLst>
      <p:ext uri="{BB962C8B-B14F-4D97-AF65-F5344CB8AC3E}">
        <p14:creationId xmlns:p14="http://schemas.microsoft.com/office/powerpoint/2010/main" val="140534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35</a:t>
            </a:fld>
            <a:endParaRPr lang="en-GB"/>
          </a:p>
        </p:txBody>
      </p:sp>
    </p:spTree>
    <p:extLst>
      <p:ext uri="{BB962C8B-B14F-4D97-AF65-F5344CB8AC3E}">
        <p14:creationId xmlns:p14="http://schemas.microsoft.com/office/powerpoint/2010/main" val="323773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36</a:t>
            </a:fld>
            <a:endParaRPr lang="en-GB"/>
          </a:p>
        </p:txBody>
      </p:sp>
    </p:spTree>
    <p:extLst>
      <p:ext uri="{BB962C8B-B14F-4D97-AF65-F5344CB8AC3E}">
        <p14:creationId xmlns:p14="http://schemas.microsoft.com/office/powerpoint/2010/main" val="96040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38</a:t>
            </a:fld>
            <a:endParaRPr lang="en-GB"/>
          </a:p>
        </p:txBody>
      </p:sp>
    </p:spTree>
    <p:extLst>
      <p:ext uri="{BB962C8B-B14F-4D97-AF65-F5344CB8AC3E}">
        <p14:creationId xmlns:p14="http://schemas.microsoft.com/office/powerpoint/2010/main" val="83573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39</a:t>
            </a:fld>
            <a:endParaRPr lang="en-GB"/>
          </a:p>
        </p:txBody>
      </p:sp>
    </p:spTree>
    <p:extLst>
      <p:ext uri="{BB962C8B-B14F-4D97-AF65-F5344CB8AC3E}">
        <p14:creationId xmlns:p14="http://schemas.microsoft.com/office/powerpoint/2010/main" val="272827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AA08F8-E375-4CF1-9FE1-F4E627129458}" type="slidenum">
              <a:rPr lang="en-GB" smtClean="0"/>
              <a:t>3</a:t>
            </a:fld>
            <a:endParaRPr lang="en-GB"/>
          </a:p>
        </p:txBody>
      </p:sp>
    </p:spTree>
    <p:extLst>
      <p:ext uri="{BB962C8B-B14F-4D97-AF65-F5344CB8AC3E}">
        <p14:creationId xmlns:p14="http://schemas.microsoft.com/office/powerpoint/2010/main" val="354000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4</a:t>
            </a:fld>
            <a:endParaRPr lang="en-GB"/>
          </a:p>
        </p:txBody>
      </p:sp>
    </p:spTree>
    <p:extLst>
      <p:ext uri="{BB962C8B-B14F-4D97-AF65-F5344CB8AC3E}">
        <p14:creationId xmlns:p14="http://schemas.microsoft.com/office/powerpoint/2010/main" val="39906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5</a:t>
            </a:fld>
            <a:endParaRPr lang="en-GB"/>
          </a:p>
        </p:txBody>
      </p:sp>
    </p:spTree>
    <p:extLst>
      <p:ext uri="{BB962C8B-B14F-4D97-AF65-F5344CB8AC3E}">
        <p14:creationId xmlns:p14="http://schemas.microsoft.com/office/powerpoint/2010/main" val="273031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6</a:t>
            </a:fld>
            <a:endParaRPr lang="en-GB"/>
          </a:p>
        </p:txBody>
      </p:sp>
    </p:spTree>
    <p:extLst>
      <p:ext uri="{BB962C8B-B14F-4D97-AF65-F5344CB8AC3E}">
        <p14:creationId xmlns:p14="http://schemas.microsoft.com/office/powerpoint/2010/main" val="249422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7</a:t>
            </a:fld>
            <a:endParaRPr lang="en-GB"/>
          </a:p>
        </p:txBody>
      </p:sp>
    </p:spTree>
    <p:extLst>
      <p:ext uri="{BB962C8B-B14F-4D97-AF65-F5344CB8AC3E}">
        <p14:creationId xmlns:p14="http://schemas.microsoft.com/office/powerpoint/2010/main" val="319763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82AA08F8-E375-4CF1-9FE1-F4E627129458}" type="slidenum">
              <a:rPr lang="en-GB" smtClean="0"/>
              <a:t>8</a:t>
            </a:fld>
            <a:endParaRPr lang="en-GB"/>
          </a:p>
        </p:txBody>
      </p:sp>
    </p:spTree>
    <p:extLst>
      <p:ext uri="{BB962C8B-B14F-4D97-AF65-F5344CB8AC3E}">
        <p14:creationId xmlns:p14="http://schemas.microsoft.com/office/powerpoint/2010/main" val="388834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A08F8-E375-4CF1-9FE1-F4E627129458}" type="slidenum">
              <a:rPr lang="en-GB" smtClean="0"/>
              <a:t>9</a:t>
            </a:fld>
            <a:endParaRPr lang="en-GB"/>
          </a:p>
        </p:txBody>
      </p:sp>
    </p:spTree>
    <p:extLst>
      <p:ext uri="{BB962C8B-B14F-4D97-AF65-F5344CB8AC3E}">
        <p14:creationId xmlns:p14="http://schemas.microsoft.com/office/powerpoint/2010/main" val="74482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7C05FFE-B228-F24E-805E-2EA705A7A6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7C05FFE-B228-F24E-805E-2EA705A7A6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7C05FFE-B228-F24E-805E-2EA705A7A6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7C05FFE-B228-F24E-805E-2EA705A7A6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7C05FFE-B228-F24E-805E-2EA705A7A6CC}"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7C05FFE-B228-F24E-805E-2EA705A7A6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7C05FFE-B228-F24E-805E-2EA705A7A6CC}"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7C05FFE-B228-F24E-805E-2EA705A7A6CC}"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05FFE-B228-F24E-805E-2EA705A7A6CC}"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C05FFE-B228-F24E-805E-2EA705A7A6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7C05FFE-B228-F24E-805E-2EA705A7A6CC}"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8EEDF-F54C-3A4F-9669-FDAAE8933C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24192"/>
            <a:ext cx="8229600" cy="65101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206956"/>
            <a:ext cx="8229600" cy="406634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05FFE-B228-F24E-805E-2EA705A7A6CC}" type="datetimeFigureOut">
              <a:rPr lang="en-US" smtClean="0"/>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8EEDF-F54C-3A4F-9669-FDAAE8933C27}" type="slidenum">
              <a:rPr lang="en-US" smtClean="0"/>
              <a:t>‹#›</a:t>
            </a:fld>
            <a:endParaRPr lang="en-US"/>
          </a:p>
        </p:txBody>
      </p:sp>
      <p:pic>
        <p:nvPicPr>
          <p:cNvPr id="7" name="Picture 6" descr="Medway-footer.png"/>
          <p:cNvPicPr/>
          <p:nvPr userDrawn="1"/>
        </p:nvPicPr>
        <p:blipFill>
          <a:blip r:embed="rId13"/>
          <a:stretch>
            <a:fillRect/>
          </a:stretch>
        </p:blipFill>
        <p:spPr>
          <a:xfrm>
            <a:off x="1020445" y="5143500"/>
            <a:ext cx="8123555" cy="1714500"/>
          </a:xfrm>
          <a:prstGeom prst="rect">
            <a:avLst/>
          </a:prstGeom>
        </p:spPr>
      </p:pic>
      <p:pic>
        <p:nvPicPr>
          <p:cNvPr id="8" name="Picture 7"/>
          <p:cNvPicPr/>
          <p:nvPr userDrawn="1"/>
        </p:nvPicPr>
        <p:blipFill>
          <a:blip r:embed="rId14" cstate="print">
            <a:extLst>
              <a:ext uri="{28A0092B-C50C-407E-A947-70E740481C1C}">
                <a14:useLocalDpi xmlns:a14="http://schemas.microsoft.com/office/drawing/2010/main" val="0"/>
              </a:ext>
            </a:extLst>
          </a:blip>
          <a:stretch>
            <a:fillRect/>
          </a:stretch>
        </p:blipFill>
        <p:spPr>
          <a:xfrm>
            <a:off x="6324600" y="274638"/>
            <a:ext cx="2525406" cy="6559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childrenssociety.org.uk/asylum" TargetMode="External"/><Relationship Id="rId13" Type="http://schemas.openxmlformats.org/officeDocument/2006/relationships/hyperlink" Target="http://www.iasuk.org/" TargetMode="External"/><Relationship Id="rId18" Type="http://schemas.openxmlformats.org/officeDocument/2006/relationships/hyperlink" Target="http://www.ncadc.org.uk/" TargetMode="External"/><Relationship Id="rId26" Type="http://schemas.openxmlformats.org/officeDocument/2006/relationships/hyperlink" Target="http://www.stoptorture.org/" TargetMode="External"/><Relationship Id="rId3" Type="http://schemas.openxmlformats.org/officeDocument/2006/relationships/hyperlink" Target="http://www.amnesty.org.uk/" TargetMode="External"/><Relationship Id="rId21" Type="http://schemas.openxmlformats.org/officeDocument/2006/relationships/hyperlink" Target="http://www.refugeesonline.org.uk/" TargetMode="External"/><Relationship Id="rId7" Type="http://schemas.openxmlformats.org/officeDocument/2006/relationships/hyperlink" Target="http://www.childrenslegalcentre.com/" TargetMode="External"/><Relationship Id="rId12" Type="http://schemas.openxmlformats.org/officeDocument/2006/relationships/hyperlink" Target="http://www.homebeats.co.uk/" TargetMode="External"/><Relationship Id="rId17" Type="http://schemas.openxmlformats.org/officeDocument/2006/relationships/hyperlink" Target="http://www.jrf.org.uk/" TargetMode="External"/><Relationship Id="rId25" Type="http://schemas.openxmlformats.org/officeDocument/2006/relationships/hyperlink" Target="http://www.scottishrefugeecouncil.org.uk/index.htm" TargetMode="External"/><Relationship Id="rId2" Type="http://schemas.openxmlformats.org/officeDocument/2006/relationships/notesSlide" Target="../notesSlides/notesSlide22.xml"/><Relationship Id="rId16" Type="http://schemas.openxmlformats.org/officeDocument/2006/relationships/hyperlink" Target="http://www.jcwi.org.uk/" TargetMode="External"/><Relationship Id="rId20" Type="http://schemas.openxmlformats.org/officeDocument/2006/relationships/hyperlink" Target="http://www.refugeecouncil.org.uk/" TargetMode="External"/><Relationship Id="rId29" Type="http://schemas.openxmlformats.org/officeDocument/2006/relationships/hyperlink" Target="http://www.wusuk.org/" TargetMode="External"/><Relationship Id="rId1" Type="http://schemas.openxmlformats.org/officeDocument/2006/relationships/slideLayout" Target="../slideLayouts/slideLayout4.xml"/><Relationship Id="rId6" Type="http://schemas.openxmlformats.org/officeDocument/2006/relationships/hyperlink" Target="http://www.baaf.org.uk/" TargetMode="External"/><Relationship Id="rId11" Type="http://schemas.openxmlformats.org/officeDocument/2006/relationships/hyperlink" Target="http://www.indhomeoffice.gov.uk/" TargetMode="External"/><Relationship Id="rId24" Type="http://schemas.openxmlformats.org/officeDocument/2006/relationships/hyperlink" Target="http://www.savethechildren.org.uk/" TargetMode="External"/><Relationship Id="rId5" Type="http://schemas.openxmlformats.org/officeDocument/2006/relationships/hyperlink" Target="http://www.asylumscotland.org.uk/" TargetMode="External"/><Relationship Id="rId15" Type="http://schemas.openxmlformats.org/officeDocument/2006/relationships/hyperlink" Target="http://www.irr.org.uk/" TargetMode="External"/><Relationship Id="rId23" Type="http://schemas.openxmlformats.org/officeDocument/2006/relationships/hyperlink" Target="http://www.rst.uk/" TargetMode="External"/><Relationship Id="rId28" Type="http://schemas.openxmlformats.org/officeDocument/2006/relationships/hyperlink" Target="http://www.unhcr.ch/" TargetMode="External"/><Relationship Id="rId10" Type="http://schemas.openxmlformats.org/officeDocument/2006/relationships/hyperlink" Target="http://www.ecre.org/" TargetMode="External"/><Relationship Id="rId19" Type="http://schemas.openxmlformats.org/officeDocument/2006/relationships/hyperlink" Target="http://www.paih.org/" TargetMode="External"/><Relationship Id="rId4" Type="http://schemas.openxmlformats.org/officeDocument/2006/relationships/hyperlink" Target="http://www.asylumaid.org.uk/" TargetMode="External"/><Relationship Id="rId9" Type="http://schemas.openxmlformats.org/officeDocument/2006/relationships/hyperlink" Target="http://www.coramvoice.org.uk/" TargetMode="External"/><Relationship Id="rId14" Type="http://schemas.openxmlformats.org/officeDocument/2006/relationships/hyperlink" Target="http://www.immigrationindex.org/" TargetMode="External"/><Relationship Id="rId22" Type="http://schemas.openxmlformats.org/officeDocument/2006/relationships/hyperlink" Target="http://www.refugeewelcometrust.org.uk/" TargetMode="External"/><Relationship Id="rId27" Type="http://schemas.openxmlformats.org/officeDocument/2006/relationships/hyperlink" Target="http://www.theirc.org/wcrwc"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khenson@nhs.net" TargetMode="External"/><Relationship Id="rId2" Type="http://schemas.openxmlformats.org/officeDocument/2006/relationships/hyperlink" Target="mailto:nancy.sayer@nhs.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52"/>
            <a:ext cx="8229600" cy="4629568"/>
          </a:xfrm>
        </p:spPr>
        <p:txBody>
          <a:bodyPr>
            <a:normAutofit/>
          </a:bodyPr>
          <a:lstStyle/>
          <a:p>
            <a:pPr algn="ctr"/>
            <a:r>
              <a:rPr lang="en-GB" altLang="en-US" kern="0" dirty="0">
                <a:solidFill>
                  <a:schemeClr val="accent1"/>
                </a:solidFill>
                <a:latin typeface="Arial"/>
              </a:rPr>
              <a:t>Understanding the Health Needs of Unaccompanied Asylum Seeking And Refugee </a:t>
            </a:r>
            <a:r>
              <a:rPr lang="en-GB" altLang="en-US" kern="0" dirty="0" smtClean="0">
                <a:solidFill>
                  <a:schemeClr val="accent1"/>
                </a:solidFill>
                <a:latin typeface="Arial"/>
              </a:rPr>
              <a:t>Children</a:t>
            </a:r>
            <a:br>
              <a:rPr lang="en-GB" altLang="en-US" kern="0" dirty="0" smtClean="0">
                <a:solidFill>
                  <a:schemeClr val="accent1"/>
                </a:solidFill>
                <a:latin typeface="Arial"/>
              </a:rPr>
            </a:br>
            <a:r>
              <a:rPr lang="en-GB" altLang="en-US" sz="4800" kern="0" dirty="0" smtClean="0">
                <a:solidFill>
                  <a:srgbClr val="FFFFCC"/>
                </a:solidFill>
                <a:effectLst>
                  <a:outerShdw blurRad="38100" dist="38100" dir="2700000" algn="tl">
                    <a:srgbClr val="000000"/>
                  </a:outerShdw>
                </a:effectLst>
                <a:latin typeface="Arial"/>
              </a:rPr>
              <a:t/>
            </a:r>
            <a:br>
              <a:rPr lang="en-GB" altLang="en-US" sz="4800" kern="0" dirty="0" smtClean="0">
                <a:solidFill>
                  <a:srgbClr val="FFFFCC"/>
                </a:solidFill>
                <a:effectLst>
                  <a:outerShdw blurRad="38100" dist="38100" dir="2700000" algn="tl">
                    <a:srgbClr val="000000"/>
                  </a:outerShdw>
                </a:effectLst>
                <a:latin typeface="Arial"/>
              </a:rPr>
            </a:br>
            <a:r>
              <a:rPr lang="en-GB" altLang="en-US" sz="1800" i="1" kern="0" dirty="0" smtClean="0">
                <a:latin typeface="Arial"/>
              </a:rPr>
              <a:t>Nancy </a:t>
            </a:r>
            <a:r>
              <a:rPr lang="en-GB" altLang="en-US" sz="1800" i="1" kern="0" dirty="0">
                <a:latin typeface="Arial"/>
              </a:rPr>
              <a:t>S</a:t>
            </a:r>
            <a:r>
              <a:rPr lang="en-GB" altLang="en-US" sz="1800" i="1" kern="0" dirty="0" smtClean="0">
                <a:latin typeface="Arial"/>
              </a:rPr>
              <a:t>ayer</a:t>
            </a:r>
            <a:br>
              <a:rPr lang="en-GB" altLang="en-US" sz="1800" i="1" kern="0" dirty="0" smtClean="0">
                <a:latin typeface="Arial"/>
              </a:rPr>
            </a:br>
            <a:r>
              <a:rPr lang="en-GB" altLang="en-US" sz="1800" i="1" kern="0" dirty="0" smtClean="0">
                <a:latin typeface="Arial"/>
              </a:rPr>
              <a:t>Designated Nurse for Looked After Children – </a:t>
            </a:r>
            <a:r>
              <a:rPr lang="en-GB" altLang="en-US" sz="1800" i="1" kern="0" dirty="0">
                <a:latin typeface="Arial"/>
              </a:rPr>
              <a:t>K</a:t>
            </a:r>
            <a:r>
              <a:rPr lang="en-GB" altLang="en-US" sz="1800" i="1" kern="0" dirty="0" smtClean="0">
                <a:latin typeface="Arial"/>
              </a:rPr>
              <a:t>ent and Medway</a:t>
            </a:r>
            <a:br>
              <a:rPr lang="en-GB" altLang="en-US" sz="1800" i="1" kern="0" dirty="0" smtClean="0">
                <a:latin typeface="Arial"/>
              </a:rPr>
            </a:br>
            <a:r>
              <a:rPr lang="en-GB" altLang="en-US" sz="1800" i="1" kern="0" dirty="0" smtClean="0">
                <a:latin typeface="Arial"/>
              </a:rPr>
              <a:t>Dr Georgie Siggers </a:t>
            </a:r>
            <a:br>
              <a:rPr lang="en-GB" altLang="en-US" sz="1800" i="1" kern="0" dirty="0" smtClean="0">
                <a:latin typeface="Arial"/>
              </a:rPr>
            </a:br>
            <a:r>
              <a:rPr lang="en-GB" altLang="en-US" sz="1800" i="1" kern="0" dirty="0" smtClean="0">
                <a:latin typeface="Arial"/>
              </a:rPr>
              <a:t>Designated Dr for UASCs </a:t>
            </a:r>
            <a:endParaRPr lang="en-GB" sz="1800" i="1" dirty="0"/>
          </a:p>
        </p:txBody>
      </p:sp>
    </p:spTree>
    <p:extLst>
      <p:ext uri="{BB962C8B-B14F-4D97-AF65-F5344CB8AC3E}">
        <p14:creationId xmlns:p14="http://schemas.microsoft.com/office/powerpoint/2010/main" val="4008196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Carried out by two social workers</a:t>
            </a:r>
          </a:p>
          <a:p>
            <a:r>
              <a:rPr lang="en-GB" dirty="0" smtClean="0"/>
              <a:t>Not a health responsibility but we should comment if appropriate</a:t>
            </a:r>
          </a:p>
          <a:p>
            <a:r>
              <a:rPr lang="en-GB" dirty="0" smtClean="0"/>
              <a:t>5 year margin of </a:t>
            </a:r>
            <a:r>
              <a:rPr lang="en-GB" dirty="0"/>
              <a:t>e</a:t>
            </a:r>
            <a:r>
              <a:rPr lang="en-GB" dirty="0" smtClean="0"/>
              <a:t>rror (15 – 18)</a:t>
            </a:r>
          </a:p>
          <a:p>
            <a:r>
              <a:rPr lang="en-GB" dirty="0" smtClean="0"/>
              <a:t>If in doubt, assume is a child </a:t>
            </a:r>
          </a:p>
          <a:p>
            <a:pPr marL="0" indent="0">
              <a:buNone/>
            </a:pPr>
            <a:endParaRPr lang="en-GB" dirty="0"/>
          </a:p>
        </p:txBody>
      </p:sp>
    </p:spTree>
    <p:extLst>
      <p:ext uri="{BB962C8B-B14F-4D97-AF65-F5344CB8AC3E}">
        <p14:creationId xmlns:p14="http://schemas.microsoft.com/office/powerpoint/2010/main" val="2410444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Legal Responsibility </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Looked After Child s20 of the Children Act: </a:t>
            </a:r>
            <a:r>
              <a:rPr lang="en-GB" sz="2000" dirty="0" smtClean="0"/>
              <a:t>A duty to accommodate a child in need within their area where there is no person with parental responsibility for them or they have been lost or abandoned</a:t>
            </a:r>
          </a:p>
          <a:p>
            <a:r>
              <a:rPr lang="en-GB" dirty="0" smtClean="0"/>
              <a:t>Statutory Guidance: Promoting the health and wellbeing of looked-after children: </a:t>
            </a:r>
            <a:r>
              <a:rPr lang="en-GB" sz="2000" dirty="0" smtClean="0"/>
              <a:t>Initial Health Assessment within 28 days of coming into care</a:t>
            </a:r>
          </a:p>
          <a:p>
            <a:r>
              <a:rPr lang="en-GB" dirty="0" smtClean="0"/>
              <a:t>Entitled to accommodation, health and education</a:t>
            </a:r>
          </a:p>
        </p:txBody>
      </p:sp>
    </p:spTree>
    <p:extLst>
      <p:ext uri="{BB962C8B-B14F-4D97-AF65-F5344CB8AC3E}">
        <p14:creationId xmlns:p14="http://schemas.microsoft.com/office/powerpoint/2010/main" val="119150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Health</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Massive vulnerabilities and risks</a:t>
            </a:r>
          </a:p>
          <a:p>
            <a:r>
              <a:rPr lang="en-GB" dirty="0" smtClean="0"/>
              <a:t>Experiences in country of origin</a:t>
            </a:r>
          </a:p>
          <a:p>
            <a:r>
              <a:rPr lang="en-GB" dirty="0" smtClean="0"/>
              <a:t>Traumatic journeys</a:t>
            </a:r>
          </a:p>
          <a:p>
            <a:r>
              <a:rPr lang="en-GB" dirty="0" smtClean="0"/>
              <a:t>Effect of malnutrition</a:t>
            </a:r>
          </a:p>
          <a:p>
            <a:r>
              <a:rPr lang="en-GB" dirty="0" smtClean="0"/>
              <a:t>Exposure to diseases not common in UK</a:t>
            </a:r>
          </a:p>
          <a:p>
            <a:r>
              <a:rPr lang="en-GB" dirty="0" smtClean="0"/>
              <a:t>Unmet screening and immunisation needs</a:t>
            </a:r>
            <a:endParaRPr lang="en-GB" dirty="0"/>
          </a:p>
        </p:txBody>
      </p:sp>
    </p:spTree>
    <p:extLst>
      <p:ext uri="{BB962C8B-B14F-4D97-AF65-F5344CB8AC3E}">
        <p14:creationId xmlns:p14="http://schemas.microsoft.com/office/powerpoint/2010/main" val="341996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know about their health?</a:t>
            </a:r>
            <a:endParaRPr lang="en-GB" dirty="0"/>
          </a:p>
        </p:txBody>
      </p:sp>
      <p:sp>
        <p:nvSpPr>
          <p:cNvPr id="3" name="Content Placeholder 2"/>
          <p:cNvSpPr>
            <a:spLocks noGrp="1"/>
          </p:cNvSpPr>
          <p:nvPr>
            <p:ph idx="1"/>
          </p:nvPr>
        </p:nvSpPr>
        <p:spPr/>
        <p:txBody>
          <a:bodyPr/>
          <a:lstStyle/>
          <a:p>
            <a:pPr marL="0" indent="0">
              <a:buNone/>
            </a:pPr>
            <a:r>
              <a:rPr lang="en-GB" dirty="0" smtClean="0"/>
              <a:t>Based on an analysis of 104 YP seen in Millbank Oct – Dec 2015</a:t>
            </a:r>
          </a:p>
          <a:p>
            <a:endParaRPr lang="en-GB" dirty="0"/>
          </a:p>
        </p:txBody>
      </p:sp>
    </p:spTree>
    <p:extLst>
      <p:ext uri="{BB962C8B-B14F-4D97-AF65-F5344CB8AC3E}">
        <p14:creationId xmlns:p14="http://schemas.microsoft.com/office/powerpoint/2010/main" val="412453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Presence of dental decay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1639904"/>
              </p:ext>
            </p:extLst>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860876420"/>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180302963"/>
              </p:ext>
            </p:extLst>
          </p:nvPr>
        </p:nvGraphicFramePr>
        <p:xfrm>
          <a:off x="609600" y="2306782"/>
          <a:ext cx="5791200" cy="33424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5357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Visual Acuity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3431651"/>
              </p:ext>
            </p:extLst>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18568626"/>
              </p:ext>
            </p:extLst>
          </p:nvPr>
        </p:nvGraphicFramePr>
        <p:xfrm>
          <a:off x="602673" y="2213264"/>
          <a:ext cx="5476009" cy="3273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07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dirty="0"/>
          </a:p>
        </p:txBody>
      </p:sp>
      <p:sp>
        <p:nvSpPr>
          <p:cNvPr id="6" name="Text Placeholder 5"/>
          <p:cNvSpPr>
            <a:spLocks noGrp="1"/>
          </p:cNvSpPr>
          <p:nvPr>
            <p:ph type="body" sz="quarter" idx="3"/>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smtClean="0"/>
              <a:t>YP had concerns about their health</a:t>
            </a:r>
            <a:endParaRPr lang="en-GB" dirty="0"/>
          </a:p>
        </p:txBody>
      </p:sp>
      <p:sp>
        <p:nvSpPr>
          <p:cNvPr id="7" name="Content Placeholder 6"/>
          <p:cNvSpPr>
            <a:spLocks noGrp="1"/>
          </p:cNvSpPr>
          <p:nvPr>
            <p:ph sz="quarter" idx="4294967295"/>
          </p:nvPr>
        </p:nvSpPr>
        <p:spPr>
          <a:xfrm>
            <a:off x="5025872" y="2441864"/>
            <a:ext cx="3566160" cy="3505078"/>
          </a:xfrm>
          <a:prstGeom prst="rect">
            <a:avLst/>
          </a:prstGeom>
        </p:spPr>
        <p:txBody>
          <a:bodyPr/>
          <a:lstStyle/>
          <a:p>
            <a:r>
              <a:rPr lang="en-GB" dirty="0" smtClean="0"/>
              <a:t>E.g. Dental pain, flashbacks, sleep difficulties, leg pain, abdominal pain, reflux, itching.</a:t>
            </a:r>
          </a:p>
          <a:p>
            <a:r>
              <a:rPr lang="en-GB" dirty="0" smtClean="0"/>
              <a:t>Scabies a huge issue</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635124663"/>
              </p:ext>
            </p:extLst>
          </p:nvPr>
        </p:nvGraphicFramePr>
        <p:xfrm>
          <a:off x="-40319" y="2993430"/>
          <a:ext cx="5066191" cy="34082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24991" y="3823855"/>
            <a:ext cx="852054" cy="584775"/>
          </a:xfrm>
          <a:prstGeom prst="rect">
            <a:avLst/>
          </a:prstGeom>
          <a:noFill/>
        </p:spPr>
        <p:txBody>
          <a:bodyPr wrap="square" rtlCol="0">
            <a:spAutoFit/>
          </a:bodyPr>
          <a:lstStyle/>
          <a:p>
            <a:r>
              <a:rPr lang="en-GB" sz="1600" b="1" dirty="0" smtClean="0"/>
              <a:t>63/104</a:t>
            </a:r>
          </a:p>
          <a:p>
            <a:r>
              <a:rPr lang="en-GB" sz="1600" b="1" dirty="0" smtClean="0"/>
              <a:t>= 61%</a:t>
            </a:r>
            <a:endParaRPr lang="en-GB" sz="1600" b="1" dirty="0"/>
          </a:p>
        </p:txBody>
      </p:sp>
    </p:spTree>
    <p:extLst>
      <p:ext uri="{BB962C8B-B14F-4D97-AF65-F5344CB8AC3E}">
        <p14:creationId xmlns:p14="http://schemas.microsoft.com/office/powerpoint/2010/main" val="120988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Abnormal physical findings</a:t>
            </a:r>
            <a:endParaRPr lang="en-GB" dirty="0"/>
          </a:p>
        </p:txBody>
      </p:sp>
      <p:sp>
        <p:nvSpPr>
          <p:cNvPr id="5" name="Content Placeholder 4"/>
          <p:cNvSpPr>
            <a:spLocks noGrp="1"/>
          </p:cNvSpPr>
          <p:nvPr>
            <p:ph sz="quarter" idx="4294967295"/>
          </p:nvPr>
        </p:nvSpPr>
        <p:spPr>
          <a:xfrm>
            <a:off x="5274010" y="2130137"/>
            <a:ext cx="3566160" cy="3595687"/>
          </a:xfrm>
          <a:prstGeom prst="rect">
            <a:avLst/>
          </a:prstGeom>
        </p:spPr>
        <p:txBody>
          <a:bodyPr/>
          <a:lstStyle/>
          <a:p>
            <a:pPr marL="0" indent="0">
              <a:buNone/>
            </a:pPr>
            <a:r>
              <a:rPr lang="en-GB" dirty="0" smtClean="0"/>
              <a:t>e.g. </a:t>
            </a:r>
            <a:r>
              <a:rPr lang="en-GB" sz="2800" dirty="0" smtClean="0"/>
              <a:t>Anaemia, dental caries, reduced visual acuity, possible leg fracture, multiple scars, skin rashes, heart murmurs, respiratory signs</a:t>
            </a:r>
            <a:endParaRPr lang="en-GB" sz="2800" dirty="0"/>
          </a:p>
        </p:txBody>
      </p:sp>
      <p:sp>
        <p:nvSpPr>
          <p:cNvPr id="7" name="Content Placeholder 6"/>
          <p:cNvSpPr>
            <a:spLocks noGrp="1"/>
          </p:cNvSpPr>
          <p:nvPr>
            <p:ph sz="quarter" idx="4294967295"/>
          </p:nvPr>
        </p:nvSpPr>
        <p:spPr>
          <a:xfrm>
            <a:off x="914400" y="2743200"/>
            <a:ext cx="3566160" cy="3593592"/>
          </a:xfrm>
          <a:prstGeom prst="rect">
            <a:avLst/>
          </a:prstGeom>
        </p:spPr>
        <p:txBody>
          <a:bodyPr/>
          <a:lstStyle/>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05403231"/>
              </p:ext>
            </p:extLst>
          </p:nvPr>
        </p:nvGraphicFramePr>
        <p:xfrm>
          <a:off x="249381" y="2265218"/>
          <a:ext cx="4883727" cy="32211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5725824"/>
            <a:ext cx="3366655" cy="646331"/>
          </a:xfrm>
          <a:prstGeom prst="rect">
            <a:avLst/>
          </a:prstGeom>
          <a:noFill/>
        </p:spPr>
        <p:txBody>
          <a:bodyPr wrap="square" rtlCol="0">
            <a:spAutoFit/>
          </a:bodyPr>
          <a:lstStyle/>
          <a:p>
            <a:r>
              <a:rPr lang="en-GB" dirty="0" smtClean="0"/>
              <a:t>20/104 Anaemic</a:t>
            </a:r>
          </a:p>
          <a:p>
            <a:r>
              <a:rPr lang="en-GB" dirty="0" smtClean="0"/>
              <a:t>11/104 had a heart murmur</a:t>
            </a:r>
            <a:endParaRPr lang="en-GB" dirty="0"/>
          </a:p>
        </p:txBody>
      </p:sp>
    </p:spTree>
    <p:extLst>
      <p:ext uri="{BB962C8B-B14F-4D97-AF65-F5344CB8AC3E}">
        <p14:creationId xmlns:p14="http://schemas.microsoft.com/office/powerpoint/2010/main" val="3945014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 concerned about YP’s mental health</a:t>
            </a:r>
            <a:endParaRPr lang="en-GB" dirty="0"/>
          </a:p>
        </p:txBody>
      </p:sp>
      <p:sp>
        <p:nvSpPr>
          <p:cNvPr id="4" name="Content Placeholder 3"/>
          <p:cNvSpPr>
            <a:spLocks noGrp="1"/>
          </p:cNvSpPr>
          <p:nvPr>
            <p:ph sz="quarter" idx="4294967295"/>
          </p:nvPr>
        </p:nvSpPr>
        <p:spPr>
          <a:xfrm>
            <a:off x="4681728" y="2182091"/>
            <a:ext cx="3566160" cy="3595687"/>
          </a:xfrm>
          <a:prstGeom prst="rect">
            <a:avLst/>
          </a:prstGeom>
        </p:spPr>
        <p:txBody>
          <a:bodyPr/>
          <a:lstStyle/>
          <a:p>
            <a:pPr marL="0" indent="0">
              <a:buNone/>
            </a:pPr>
            <a:r>
              <a:rPr lang="en-GB" sz="2800" dirty="0" err="1" smtClean="0"/>
              <a:t>e.g.Considered</a:t>
            </a:r>
            <a:r>
              <a:rPr lang="en-GB" sz="2800" dirty="0" smtClean="0"/>
              <a:t> PTSD,  traumatised, experienced CSA, witnessed parent’s murder, witnessed family members killed in bombing, sustained injuries in bombing, imprisoned and beaten en route to UK.</a:t>
            </a:r>
            <a:endParaRPr lang="en-GB" sz="2800" dirty="0"/>
          </a:p>
        </p:txBody>
      </p:sp>
      <p:graphicFrame>
        <p:nvGraphicFramePr>
          <p:cNvPr id="6" name="Chart 5"/>
          <p:cNvGraphicFramePr>
            <a:graphicFrameLocks/>
          </p:cNvGraphicFramePr>
          <p:nvPr>
            <p:extLst>
              <p:ext uri="{D42A27DB-BD31-4B8C-83A1-F6EECF244321}">
                <p14:modId xmlns:p14="http://schemas.microsoft.com/office/powerpoint/2010/main" val="1782130692"/>
              </p:ext>
            </p:extLst>
          </p:nvPr>
        </p:nvGraphicFramePr>
        <p:xfrm>
          <a:off x="270163" y="2743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91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535112"/>
            <a:ext cx="4040188" cy="1187305"/>
          </a:xfrm>
        </p:spPr>
        <p:txBody>
          <a:bodyPr>
            <a:normAutofit fontScale="92500" lnSpcReduction="10000"/>
          </a:bodyPr>
          <a:lstStyle/>
          <a:p>
            <a:endParaRPr lang="en-GB" dirty="0" smtClean="0"/>
          </a:p>
          <a:p>
            <a:endParaRPr lang="en-GB" dirty="0"/>
          </a:p>
          <a:p>
            <a:r>
              <a:rPr lang="en-GB" dirty="0" smtClean="0"/>
              <a:t>BCG Scar Visible</a:t>
            </a:r>
            <a:endParaRPr lang="en-GB" dirty="0"/>
          </a:p>
        </p:txBody>
      </p:sp>
      <p:sp>
        <p:nvSpPr>
          <p:cNvPr id="6" name="Text Placeholder 5"/>
          <p:cNvSpPr>
            <a:spLocks noGrp="1"/>
          </p:cNvSpPr>
          <p:nvPr>
            <p:ph type="body" sz="quarter" idx="3"/>
          </p:nvPr>
        </p:nvSpPr>
        <p:spPr>
          <a:xfrm>
            <a:off x="4645025" y="1535113"/>
            <a:ext cx="4041775" cy="1187304"/>
          </a:xfrm>
        </p:spPr>
        <p:txBody>
          <a:bodyPr/>
          <a:lstStyle/>
          <a:p>
            <a:r>
              <a:rPr lang="en-GB" dirty="0" smtClean="0"/>
              <a:t>Imms incomplete</a:t>
            </a:r>
            <a:endParaRPr lang="en-GB" dirty="0"/>
          </a:p>
        </p:txBody>
      </p:sp>
      <p:sp>
        <p:nvSpPr>
          <p:cNvPr id="2" name="Title 1"/>
          <p:cNvSpPr>
            <a:spLocks noGrp="1"/>
          </p:cNvSpPr>
          <p:nvPr>
            <p:ph type="title"/>
          </p:nvPr>
        </p:nvSpPr>
        <p:spPr/>
        <p:txBody>
          <a:bodyPr>
            <a:normAutofit fontScale="90000"/>
          </a:bodyPr>
          <a:lstStyle/>
          <a:p>
            <a:r>
              <a:rPr lang="en-GB" dirty="0" smtClean="0"/>
              <a:t>Immunisation status</a:t>
            </a:r>
            <a:endParaRPr lang="en-GB" dirty="0"/>
          </a:p>
        </p:txBody>
      </p:sp>
      <p:sp>
        <p:nvSpPr>
          <p:cNvPr id="8" name="Content Placeholder 7"/>
          <p:cNvSpPr>
            <a:spLocks noGrp="1"/>
          </p:cNvSpPr>
          <p:nvPr>
            <p:ph sz="quarter" idx="4294967295"/>
          </p:nvPr>
        </p:nvSpPr>
        <p:spPr>
          <a:xfrm>
            <a:off x="4681727" y="3383280"/>
            <a:ext cx="3566160" cy="2953512"/>
          </a:xfrm>
          <a:prstGeom prst="rect">
            <a:avLst/>
          </a:prstGeom>
        </p:spPr>
        <p:txBody>
          <a:bodyPr/>
          <a:lstStyle/>
          <a:p>
            <a:r>
              <a:rPr lang="en-GB" dirty="0" smtClean="0"/>
              <a:t>100%</a:t>
            </a:r>
            <a:endParaRPr lang="en-GB"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334929845"/>
              </p:ext>
            </p:extLst>
          </p:nvPr>
        </p:nvGraphicFramePr>
        <p:xfrm>
          <a:off x="914400" y="3382963"/>
          <a:ext cx="3565525" cy="2954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30581577"/>
              </p:ext>
            </p:extLst>
          </p:nvPr>
        </p:nvGraphicFramePr>
        <p:xfrm>
          <a:off x="135082" y="2971799"/>
          <a:ext cx="4894118" cy="3190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55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bwMode="gray">
          <a:xfrm>
            <a:off x="0" y="4189413"/>
            <a:ext cx="9144000" cy="809625"/>
          </a:xfrm>
          <a:prstGeom prst="rect">
            <a:avLst/>
          </a:prstGeom>
          <a:gradFill flip="none" rotWithShape="1">
            <a:gsLst>
              <a:gs pos="0">
                <a:schemeClr val="bg1">
                  <a:alpha val="0"/>
                </a:schemeClr>
              </a:gs>
              <a:gs pos="17000">
                <a:schemeClr val="tx1">
                  <a:alpha val="14000"/>
                </a:schemeClr>
              </a:gs>
              <a:gs pos="100000">
                <a:srgbClr val="FFFFFF">
                  <a:alpha val="0"/>
                </a:srgbClr>
              </a:gs>
            </a:gsLst>
            <a:lin ang="5400000" scaled="1"/>
            <a:tileRect/>
          </a:gradFill>
          <a:ln w="12700">
            <a:noFill/>
            <a:round/>
            <a:headEnd/>
            <a:tailEnd/>
          </a:ln>
        </p:spPr>
        <p:txBody>
          <a:bodyPr anchor="ctr"/>
          <a:lstStyle/>
          <a:p>
            <a:pPr algn="ctr">
              <a:defRPr/>
            </a:pPr>
            <a:endParaRPr lang="en-US"/>
          </a:p>
        </p:txBody>
      </p:sp>
      <p:sp>
        <p:nvSpPr>
          <p:cNvPr id="2" name="Titel 1"/>
          <p:cNvSpPr>
            <a:spLocks noGrp="1"/>
          </p:cNvSpPr>
          <p:nvPr>
            <p:ph type="title" idx="4294967295"/>
          </p:nvPr>
        </p:nvSpPr>
        <p:spPr bwMode="gray">
          <a:xfrm>
            <a:off x="323850" y="238539"/>
            <a:ext cx="8497092" cy="616455"/>
          </a:xfrm>
        </p:spPr>
        <p:txBody>
          <a:bodyPr rIns="45720" rtlCol="0">
            <a:noAutofit/>
            <a:scene3d>
              <a:camera prst="orthographicFront"/>
              <a:lightRig rig="threePt" dir="t">
                <a:rot lat="0" lon="0" rev="4800000"/>
              </a:lightRig>
            </a:scene3d>
            <a:sp3d prstMaterial="matte">
              <a:bevelT w="50800" h="10160"/>
            </a:sp3d>
          </a:bodyPr>
          <a:lstStyle/>
          <a:p>
            <a:pPr algn="l" fontAlgn="auto">
              <a:spcAft>
                <a:spcPts val="0"/>
              </a:spcAft>
              <a:defRPr/>
            </a:pPr>
            <a:r>
              <a:rPr lang="en-US" sz="4500" kern="1200" dirty="0">
                <a:solidFill>
                  <a:schemeClr val="accent1">
                    <a:satMod val="150000"/>
                  </a:schemeClr>
                </a:solidFill>
                <a:effectLst/>
              </a:rPr>
              <a:t>Aims </a:t>
            </a:r>
          </a:p>
        </p:txBody>
      </p:sp>
      <p:sp>
        <p:nvSpPr>
          <p:cNvPr id="13316" name="Textplatzhalter 2"/>
          <p:cNvSpPr>
            <a:spLocks noGrp="1"/>
          </p:cNvSpPr>
          <p:nvPr>
            <p:ph type="body" sz="quarter" idx="4294967295"/>
          </p:nvPr>
        </p:nvSpPr>
        <p:spPr bwMode="gray">
          <a:xfrm>
            <a:off x="323850" y="855663"/>
            <a:ext cx="8496300" cy="334962"/>
          </a:xfrm>
        </p:spPr>
        <p:txBody>
          <a:bodyPr lIns="0" tIns="0" rIns="0" bIns="0"/>
          <a:lstStyle/>
          <a:p>
            <a:pPr marL="0" indent="0">
              <a:buFont typeface="Wingdings" pitchFamily="2" charset="2"/>
              <a:buNone/>
              <a:defRPr/>
            </a:pPr>
            <a:endParaRPr lang="en-US" altLang="en-US" sz="2000"/>
          </a:p>
          <a:p>
            <a:pPr marL="0" indent="0">
              <a:buFont typeface="Wingdings" pitchFamily="2" charset="2"/>
              <a:buNone/>
              <a:defRPr/>
            </a:pPr>
            <a:endParaRPr lang="en-US" altLang="en-US" sz="2000"/>
          </a:p>
        </p:txBody>
      </p:sp>
      <p:grpSp>
        <p:nvGrpSpPr>
          <p:cNvPr id="4101" name="Gruppieren 34"/>
          <p:cNvGrpSpPr>
            <a:grpSpLocks/>
          </p:cNvGrpSpPr>
          <p:nvPr/>
        </p:nvGrpSpPr>
        <p:grpSpPr bwMode="auto">
          <a:xfrm>
            <a:off x="250825" y="1346200"/>
            <a:ext cx="8431213" cy="5095875"/>
            <a:chOff x="462635" y="908437"/>
            <a:chExt cx="8431029" cy="5095730"/>
          </a:xfrm>
        </p:grpSpPr>
        <p:sp>
          <p:nvSpPr>
            <p:cNvPr id="4103" name="Ellipse 11"/>
            <p:cNvSpPr>
              <a:spLocks noChangeArrowheads="1"/>
            </p:cNvSpPr>
            <p:nvPr/>
          </p:nvSpPr>
          <p:spPr bwMode="gray">
            <a:xfrm rot="1628739">
              <a:off x="2282280" y="5609245"/>
              <a:ext cx="2879070" cy="296362"/>
            </a:xfrm>
            <a:prstGeom prst="ellipse">
              <a:avLst/>
            </a:prstGeom>
            <a:gradFill rotWithShape="1">
              <a:gsLst>
                <a:gs pos="0">
                  <a:schemeClr val="tx1">
                    <a:alpha val="57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pPr>
              <a:endParaRPr lang="en-GB" altLang="en-US" sz="1800">
                <a:latin typeface="Arial" charset="0"/>
              </a:endParaRPr>
            </a:p>
          </p:txBody>
        </p:sp>
        <p:sp>
          <p:nvSpPr>
            <p:cNvPr id="4104" name="Ellipse 13"/>
            <p:cNvSpPr>
              <a:spLocks noChangeArrowheads="1"/>
            </p:cNvSpPr>
            <p:nvPr/>
          </p:nvSpPr>
          <p:spPr bwMode="gray">
            <a:xfrm rot="-1803781">
              <a:off x="4224546" y="5707805"/>
              <a:ext cx="1965872" cy="296362"/>
            </a:xfrm>
            <a:prstGeom prst="ellipse">
              <a:avLst/>
            </a:prstGeom>
            <a:gradFill rotWithShape="1">
              <a:gsLst>
                <a:gs pos="0">
                  <a:schemeClr val="tx1">
                    <a:alpha val="57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pPr>
              <a:endParaRPr lang="en-GB" altLang="en-US" sz="1800">
                <a:latin typeface="Arial" charset="0"/>
              </a:endParaRPr>
            </a:p>
          </p:txBody>
        </p:sp>
        <p:grpSp>
          <p:nvGrpSpPr>
            <p:cNvPr id="4105" name="Gruppieren 14"/>
            <p:cNvGrpSpPr>
              <a:grpSpLocks/>
            </p:cNvGrpSpPr>
            <p:nvPr/>
          </p:nvGrpSpPr>
          <p:grpSpPr bwMode="auto">
            <a:xfrm>
              <a:off x="2377302" y="1071600"/>
              <a:ext cx="4951732" cy="4888314"/>
              <a:chOff x="2377302" y="1071600"/>
              <a:chExt cx="4951732" cy="4888314"/>
            </a:xfrm>
          </p:grpSpPr>
          <p:pic>
            <p:nvPicPr>
              <p:cNvPr id="41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2377302" y="2591718"/>
                <a:ext cx="4951732" cy="336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bastian.k\Desktop\birne.png"/>
              <p:cNvPicPr>
                <a:picLocks noChangeAspect="1" noChangeArrowheads="1"/>
              </p:cNvPicPr>
              <p:nvPr/>
            </p:nvPicPr>
            <p:blipFill>
              <a:blip r:embed="rId4"/>
              <a:srcRect/>
              <a:stretch>
                <a:fillRect/>
              </a:stretch>
            </p:blipFill>
            <p:spPr bwMode="auto">
              <a:xfrm>
                <a:off x="3905848" y="1071945"/>
                <a:ext cx="1619215" cy="2679624"/>
              </a:xfrm>
              <a:prstGeom prst="rect">
                <a:avLst/>
              </a:prstGeom>
              <a:noFill/>
              <a:effectLst>
                <a:outerShdw blurRad="1193800" sx="119000" sy="119000" algn="ctr" rotWithShape="0">
                  <a:srgbClr val="FFE593">
                    <a:alpha val="40000"/>
                  </a:srgbClr>
                </a:outerShdw>
              </a:effectLst>
            </p:spPr>
          </p:pic>
        </p:grpSp>
        <p:grpSp>
          <p:nvGrpSpPr>
            <p:cNvPr id="4106" name="Gruppieren 17"/>
            <p:cNvGrpSpPr>
              <a:grpSpLocks/>
            </p:cNvGrpSpPr>
            <p:nvPr/>
          </p:nvGrpSpPr>
          <p:grpSpPr bwMode="auto">
            <a:xfrm rot="6380247">
              <a:off x="2542170" y="883383"/>
              <a:ext cx="406580" cy="1958968"/>
              <a:chOff x="942678" y="-1334775"/>
              <a:chExt cx="854933" cy="4119194"/>
            </a:xfrm>
          </p:grpSpPr>
          <p:sp>
            <p:nvSpPr>
              <p:cNvPr id="19" name="Freeform 372"/>
              <p:cNvSpPr>
                <a:spLocks/>
              </p:cNvSpPr>
              <p:nvPr/>
            </p:nvSpPr>
            <p:spPr bwMode="gray">
              <a:xfrm rot="9978277">
                <a:off x="1050523" y="-1326653"/>
                <a:ext cx="110155" cy="4119118"/>
              </a:xfrm>
              <a:custGeom>
                <a:avLst/>
                <a:gdLst/>
                <a:ahLst/>
                <a:cxnLst>
                  <a:cxn ang="0">
                    <a:pos x="4" y="284"/>
                  </a:cxn>
                  <a:cxn ang="0">
                    <a:pos x="5" y="309"/>
                  </a:cxn>
                  <a:cxn ang="0">
                    <a:pos x="2" y="334"/>
                  </a:cxn>
                  <a:cxn ang="0">
                    <a:pos x="8" y="376"/>
                  </a:cxn>
                  <a:cxn ang="0">
                    <a:pos x="4" y="443"/>
                  </a:cxn>
                  <a:cxn ang="0">
                    <a:pos x="8" y="470"/>
                  </a:cxn>
                  <a:cxn ang="0">
                    <a:pos x="6" y="493"/>
                  </a:cxn>
                  <a:cxn ang="0">
                    <a:pos x="8" y="516"/>
                  </a:cxn>
                  <a:cxn ang="0">
                    <a:pos x="4" y="558"/>
                  </a:cxn>
                  <a:cxn ang="0">
                    <a:pos x="5" y="590"/>
                  </a:cxn>
                  <a:cxn ang="0">
                    <a:pos x="10" y="604"/>
                  </a:cxn>
                  <a:cxn ang="0">
                    <a:pos x="8" y="634"/>
                  </a:cxn>
                  <a:cxn ang="0">
                    <a:pos x="22" y="684"/>
                  </a:cxn>
                  <a:cxn ang="0">
                    <a:pos x="11" y="697"/>
                  </a:cxn>
                  <a:cxn ang="0">
                    <a:pos x="22" y="734"/>
                  </a:cxn>
                  <a:cxn ang="0">
                    <a:pos x="13" y="771"/>
                  </a:cxn>
                  <a:cxn ang="0">
                    <a:pos x="9" y="807"/>
                  </a:cxn>
                  <a:cxn ang="0">
                    <a:pos x="15" y="858"/>
                  </a:cxn>
                  <a:cxn ang="0">
                    <a:pos x="21" y="907"/>
                  </a:cxn>
                  <a:cxn ang="0">
                    <a:pos x="26" y="971"/>
                  </a:cxn>
                  <a:cxn ang="0">
                    <a:pos x="19" y="1018"/>
                  </a:cxn>
                  <a:cxn ang="0">
                    <a:pos x="23" y="1043"/>
                  </a:cxn>
                  <a:cxn ang="0">
                    <a:pos x="22" y="1057"/>
                  </a:cxn>
                  <a:cxn ang="0">
                    <a:pos x="31" y="1087"/>
                  </a:cxn>
                  <a:cxn ang="0">
                    <a:pos x="31" y="1113"/>
                  </a:cxn>
                  <a:cxn ang="0">
                    <a:pos x="29" y="1091"/>
                  </a:cxn>
                  <a:cxn ang="0">
                    <a:pos x="35" y="1015"/>
                  </a:cxn>
                  <a:cxn ang="0">
                    <a:pos x="31" y="938"/>
                  </a:cxn>
                  <a:cxn ang="0">
                    <a:pos x="37" y="934"/>
                  </a:cxn>
                  <a:cxn ang="0">
                    <a:pos x="35" y="859"/>
                  </a:cxn>
                  <a:cxn ang="0">
                    <a:pos x="36" y="802"/>
                  </a:cxn>
                  <a:cxn ang="0">
                    <a:pos x="35" y="766"/>
                  </a:cxn>
                  <a:cxn ang="0">
                    <a:pos x="32" y="747"/>
                  </a:cxn>
                  <a:cxn ang="0">
                    <a:pos x="36" y="713"/>
                  </a:cxn>
                  <a:cxn ang="0">
                    <a:pos x="34" y="692"/>
                  </a:cxn>
                  <a:cxn ang="0">
                    <a:pos x="36" y="592"/>
                  </a:cxn>
                  <a:cxn ang="0">
                    <a:pos x="34" y="554"/>
                  </a:cxn>
                  <a:cxn ang="0">
                    <a:pos x="36" y="502"/>
                  </a:cxn>
                  <a:cxn ang="0">
                    <a:pos x="37" y="466"/>
                  </a:cxn>
                  <a:cxn ang="0">
                    <a:pos x="35" y="373"/>
                  </a:cxn>
                  <a:cxn ang="0">
                    <a:pos x="34" y="345"/>
                  </a:cxn>
                  <a:cxn ang="0">
                    <a:pos x="37" y="270"/>
                  </a:cxn>
                  <a:cxn ang="0">
                    <a:pos x="37" y="224"/>
                  </a:cxn>
                  <a:cxn ang="0">
                    <a:pos x="34" y="207"/>
                  </a:cxn>
                  <a:cxn ang="0">
                    <a:pos x="37" y="176"/>
                  </a:cxn>
                  <a:cxn ang="0">
                    <a:pos x="33" y="122"/>
                  </a:cxn>
                  <a:cxn ang="0">
                    <a:pos x="38" y="78"/>
                  </a:cxn>
                  <a:cxn ang="0">
                    <a:pos x="37" y="46"/>
                  </a:cxn>
                  <a:cxn ang="0">
                    <a:pos x="11" y="20"/>
                  </a:cxn>
                  <a:cxn ang="0">
                    <a:pos x="7" y="36"/>
                  </a:cxn>
                  <a:cxn ang="0">
                    <a:pos x="11" y="66"/>
                  </a:cxn>
                  <a:cxn ang="0">
                    <a:pos x="11" y="82"/>
                  </a:cxn>
                  <a:cxn ang="0">
                    <a:pos x="8" y="105"/>
                  </a:cxn>
                  <a:cxn ang="0">
                    <a:pos x="13" y="136"/>
                  </a:cxn>
                  <a:cxn ang="0">
                    <a:pos x="4" y="151"/>
                  </a:cxn>
                  <a:cxn ang="0">
                    <a:pos x="11" y="193"/>
                  </a:cxn>
                  <a:cxn ang="0">
                    <a:pos x="14" y="199"/>
                  </a:cxn>
                  <a:cxn ang="0">
                    <a:pos x="6" y="212"/>
                  </a:cxn>
                  <a:cxn ang="0">
                    <a:pos x="5" y="228"/>
                  </a:cxn>
                </a:cxnLst>
                <a:rect l="0" t="0" r="r" b="b"/>
                <a:pathLst>
                  <a:path w="42" h="1113">
                    <a:moveTo>
                      <a:pt x="7" y="249"/>
                    </a:moveTo>
                    <a:cubicBezTo>
                      <a:pt x="6" y="251"/>
                      <a:pt x="4" y="249"/>
                      <a:pt x="3" y="248"/>
                    </a:cubicBezTo>
                    <a:cubicBezTo>
                      <a:pt x="1" y="256"/>
                      <a:pt x="6" y="259"/>
                      <a:pt x="3" y="267"/>
                    </a:cubicBezTo>
                    <a:cubicBezTo>
                      <a:pt x="5" y="263"/>
                      <a:pt x="5" y="263"/>
                      <a:pt x="5" y="263"/>
                    </a:cubicBezTo>
                    <a:cubicBezTo>
                      <a:pt x="7" y="269"/>
                      <a:pt x="8" y="279"/>
                      <a:pt x="4" y="284"/>
                    </a:cubicBezTo>
                    <a:cubicBezTo>
                      <a:pt x="3" y="282"/>
                      <a:pt x="3" y="282"/>
                      <a:pt x="3" y="282"/>
                    </a:cubicBezTo>
                    <a:cubicBezTo>
                      <a:pt x="6" y="287"/>
                      <a:pt x="0" y="295"/>
                      <a:pt x="3" y="298"/>
                    </a:cubicBezTo>
                    <a:cubicBezTo>
                      <a:pt x="5" y="296"/>
                      <a:pt x="6" y="298"/>
                      <a:pt x="7" y="294"/>
                    </a:cubicBezTo>
                    <a:cubicBezTo>
                      <a:pt x="10" y="308"/>
                      <a:pt x="10" y="308"/>
                      <a:pt x="10" y="308"/>
                    </a:cubicBezTo>
                    <a:cubicBezTo>
                      <a:pt x="5" y="309"/>
                      <a:pt x="5" y="309"/>
                      <a:pt x="5" y="309"/>
                    </a:cubicBezTo>
                    <a:cubicBezTo>
                      <a:pt x="7" y="316"/>
                      <a:pt x="7" y="316"/>
                      <a:pt x="7" y="316"/>
                    </a:cubicBezTo>
                    <a:cubicBezTo>
                      <a:pt x="9" y="314"/>
                      <a:pt x="5" y="325"/>
                      <a:pt x="10" y="325"/>
                    </a:cubicBezTo>
                    <a:cubicBezTo>
                      <a:pt x="8" y="329"/>
                      <a:pt x="6" y="324"/>
                      <a:pt x="4" y="322"/>
                    </a:cubicBezTo>
                    <a:cubicBezTo>
                      <a:pt x="6" y="326"/>
                      <a:pt x="4" y="326"/>
                      <a:pt x="7" y="330"/>
                    </a:cubicBezTo>
                    <a:cubicBezTo>
                      <a:pt x="2" y="334"/>
                      <a:pt x="2" y="334"/>
                      <a:pt x="2" y="334"/>
                    </a:cubicBezTo>
                    <a:cubicBezTo>
                      <a:pt x="5" y="344"/>
                      <a:pt x="5" y="344"/>
                      <a:pt x="5" y="344"/>
                    </a:cubicBezTo>
                    <a:cubicBezTo>
                      <a:pt x="5" y="344"/>
                      <a:pt x="5" y="344"/>
                      <a:pt x="4" y="344"/>
                    </a:cubicBezTo>
                    <a:cubicBezTo>
                      <a:pt x="8" y="348"/>
                      <a:pt x="2" y="356"/>
                      <a:pt x="9" y="362"/>
                    </a:cubicBezTo>
                    <a:cubicBezTo>
                      <a:pt x="8" y="361"/>
                      <a:pt x="8" y="361"/>
                      <a:pt x="8" y="361"/>
                    </a:cubicBezTo>
                    <a:cubicBezTo>
                      <a:pt x="11" y="365"/>
                      <a:pt x="9" y="373"/>
                      <a:pt x="8" y="376"/>
                    </a:cubicBezTo>
                    <a:cubicBezTo>
                      <a:pt x="9" y="381"/>
                      <a:pt x="12" y="378"/>
                      <a:pt x="14" y="378"/>
                    </a:cubicBezTo>
                    <a:cubicBezTo>
                      <a:pt x="13" y="393"/>
                      <a:pt x="13" y="388"/>
                      <a:pt x="19" y="401"/>
                    </a:cubicBezTo>
                    <a:cubicBezTo>
                      <a:pt x="13" y="409"/>
                      <a:pt x="10" y="392"/>
                      <a:pt x="6" y="402"/>
                    </a:cubicBezTo>
                    <a:cubicBezTo>
                      <a:pt x="8" y="403"/>
                      <a:pt x="11" y="410"/>
                      <a:pt x="12" y="418"/>
                    </a:cubicBezTo>
                    <a:cubicBezTo>
                      <a:pt x="10" y="425"/>
                      <a:pt x="8" y="436"/>
                      <a:pt x="4" y="443"/>
                    </a:cubicBezTo>
                    <a:cubicBezTo>
                      <a:pt x="8" y="442"/>
                      <a:pt x="8" y="442"/>
                      <a:pt x="8" y="442"/>
                    </a:cubicBezTo>
                    <a:cubicBezTo>
                      <a:pt x="10" y="452"/>
                      <a:pt x="10" y="452"/>
                      <a:pt x="10" y="452"/>
                    </a:cubicBezTo>
                    <a:cubicBezTo>
                      <a:pt x="5" y="447"/>
                      <a:pt x="5" y="447"/>
                      <a:pt x="5" y="447"/>
                    </a:cubicBezTo>
                    <a:cubicBezTo>
                      <a:pt x="6" y="448"/>
                      <a:pt x="8" y="453"/>
                      <a:pt x="10" y="456"/>
                    </a:cubicBezTo>
                    <a:cubicBezTo>
                      <a:pt x="13" y="467"/>
                      <a:pt x="2" y="462"/>
                      <a:pt x="8" y="470"/>
                    </a:cubicBezTo>
                    <a:cubicBezTo>
                      <a:pt x="7" y="471"/>
                      <a:pt x="7" y="471"/>
                      <a:pt x="7" y="471"/>
                    </a:cubicBezTo>
                    <a:cubicBezTo>
                      <a:pt x="9" y="473"/>
                      <a:pt x="8" y="480"/>
                      <a:pt x="9" y="488"/>
                    </a:cubicBezTo>
                    <a:cubicBezTo>
                      <a:pt x="5" y="485"/>
                      <a:pt x="5" y="485"/>
                      <a:pt x="5" y="485"/>
                    </a:cubicBezTo>
                    <a:cubicBezTo>
                      <a:pt x="6" y="480"/>
                      <a:pt x="6" y="480"/>
                      <a:pt x="6" y="480"/>
                    </a:cubicBezTo>
                    <a:cubicBezTo>
                      <a:pt x="1" y="483"/>
                      <a:pt x="6" y="488"/>
                      <a:pt x="6" y="493"/>
                    </a:cubicBezTo>
                    <a:cubicBezTo>
                      <a:pt x="8" y="498"/>
                      <a:pt x="12" y="496"/>
                      <a:pt x="13" y="498"/>
                    </a:cubicBezTo>
                    <a:cubicBezTo>
                      <a:pt x="13" y="500"/>
                      <a:pt x="14" y="503"/>
                      <a:pt x="13" y="505"/>
                    </a:cubicBezTo>
                    <a:cubicBezTo>
                      <a:pt x="11" y="509"/>
                      <a:pt x="7" y="505"/>
                      <a:pt x="5" y="504"/>
                    </a:cubicBezTo>
                    <a:cubicBezTo>
                      <a:pt x="10" y="507"/>
                      <a:pt x="10" y="509"/>
                      <a:pt x="12" y="517"/>
                    </a:cubicBezTo>
                    <a:cubicBezTo>
                      <a:pt x="9" y="518"/>
                      <a:pt x="8" y="517"/>
                      <a:pt x="8" y="516"/>
                    </a:cubicBezTo>
                    <a:cubicBezTo>
                      <a:pt x="8" y="518"/>
                      <a:pt x="9" y="520"/>
                      <a:pt x="11" y="520"/>
                    </a:cubicBezTo>
                    <a:cubicBezTo>
                      <a:pt x="9" y="523"/>
                      <a:pt x="9" y="523"/>
                      <a:pt x="9" y="523"/>
                    </a:cubicBezTo>
                    <a:cubicBezTo>
                      <a:pt x="5" y="533"/>
                      <a:pt x="18" y="533"/>
                      <a:pt x="16" y="545"/>
                    </a:cubicBezTo>
                    <a:cubicBezTo>
                      <a:pt x="14" y="542"/>
                      <a:pt x="17" y="555"/>
                      <a:pt x="14" y="559"/>
                    </a:cubicBezTo>
                    <a:cubicBezTo>
                      <a:pt x="13" y="554"/>
                      <a:pt x="7" y="560"/>
                      <a:pt x="4" y="558"/>
                    </a:cubicBezTo>
                    <a:cubicBezTo>
                      <a:pt x="2" y="567"/>
                      <a:pt x="9" y="562"/>
                      <a:pt x="11" y="569"/>
                    </a:cubicBezTo>
                    <a:cubicBezTo>
                      <a:pt x="5" y="566"/>
                      <a:pt x="5" y="566"/>
                      <a:pt x="5" y="566"/>
                    </a:cubicBezTo>
                    <a:cubicBezTo>
                      <a:pt x="7" y="574"/>
                      <a:pt x="8" y="568"/>
                      <a:pt x="10" y="576"/>
                    </a:cubicBezTo>
                    <a:cubicBezTo>
                      <a:pt x="8" y="573"/>
                      <a:pt x="8" y="579"/>
                      <a:pt x="6" y="574"/>
                    </a:cubicBezTo>
                    <a:cubicBezTo>
                      <a:pt x="6" y="584"/>
                      <a:pt x="6" y="582"/>
                      <a:pt x="5" y="590"/>
                    </a:cubicBezTo>
                    <a:cubicBezTo>
                      <a:pt x="11" y="591"/>
                      <a:pt x="11" y="591"/>
                      <a:pt x="11" y="591"/>
                    </a:cubicBezTo>
                    <a:cubicBezTo>
                      <a:pt x="12" y="594"/>
                      <a:pt x="9" y="595"/>
                      <a:pt x="8" y="596"/>
                    </a:cubicBezTo>
                    <a:cubicBezTo>
                      <a:pt x="8" y="594"/>
                      <a:pt x="8" y="593"/>
                      <a:pt x="8" y="593"/>
                    </a:cubicBezTo>
                    <a:cubicBezTo>
                      <a:pt x="3" y="596"/>
                      <a:pt x="10" y="598"/>
                      <a:pt x="6" y="602"/>
                    </a:cubicBezTo>
                    <a:cubicBezTo>
                      <a:pt x="8" y="601"/>
                      <a:pt x="10" y="600"/>
                      <a:pt x="10" y="604"/>
                    </a:cubicBezTo>
                    <a:cubicBezTo>
                      <a:pt x="7" y="603"/>
                      <a:pt x="7" y="609"/>
                      <a:pt x="6" y="609"/>
                    </a:cubicBezTo>
                    <a:cubicBezTo>
                      <a:pt x="8" y="607"/>
                      <a:pt x="7" y="617"/>
                      <a:pt x="11" y="617"/>
                    </a:cubicBezTo>
                    <a:cubicBezTo>
                      <a:pt x="8" y="622"/>
                      <a:pt x="8" y="616"/>
                      <a:pt x="6" y="616"/>
                    </a:cubicBezTo>
                    <a:cubicBezTo>
                      <a:pt x="10" y="619"/>
                      <a:pt x="7" y="630"/>
                      <a:pt x="9" y="633"/>
                    </a:cubicBezTo>
                    <a:cubicBezTo>
                      <a:pt x="8" y="634"/>
                      <a:pt x="8" y="634"/>
                      <a:pt x="8" y="634"/>
                    </a:cubicBezTo>
                    <a:cubicBezTo>
                      <a:pt x="11" y="638"/>
                      <a:pt x="12" y="645"/>
                      <a:pt x="16" y="654"/>
                    </a:cubicBezTo>
                    <a:cubicBezTo>
                      <a:pt x="12" y="651"/>
                      <a:pt x="12" y="651"/>
                      <a:pt x="12" y="651"/>
                    </a:cubicBezTo>
                    <a:cubicBezTo>
                      <a:pt x="11" y="660"/>
                      <a:pt x="19" y="656"/>
                      <a:pt x="19" y="663"/>
                    </a:cubicBezTo>
                    <a:cubicBezTo>
                      <a:pt x="15" y="662"/>
                      <a:pt x="20" y="675"/>
                      <a:pt x="14" y="672"/>
                    </a:cubicBezTo>
                    <a:cubicBezTo>
                      <a:pt x="17" y="676"/>
                      <a:pt x="18" y="681"/>
                      <a:pt x="22" y="684"/>
                    </a:cubicBezTo>
                    <a:cubicBezTo>
                      <a:pt x="20" y="688"/>
                      <a:pt x="16" y="676"/>
                      <a:pt x="15" y="682"/>
                    </a:cubicBezTo>
                    <a:cubicBezTo>
                      <a:pt x="17" y="688"/>
                      <a:pt x="17" y="688"/>
                      <a:pt x="17" y="688"/>
                    </a:cubicBezTo>
                    <a:cubicBezTo>
                      <a:pt x="15" y="689"/>
                      <a:pt x="15" y="689"/>
                      <a:pt x="15" y="689"/>
                    </a:cubicBezTo>
                    <a:cubicBezTo>
                      <a:pt x="17" y="689"/>
                      <a:pt x="17" y="694"/>
                      <a:pt x="18" y="694"/>
                    </a:cubicBezTo>
                    <a:cubicBezTo>
                      <a:pt x="15" y="695"/>
                      <a:pt x="13" y="698"/>
                      <a:pt x="11" y="697"/>
                    </a:cubicBezTo>
                    <a:cubicBezTo>
                      <a:pt x="12" y="701"/>
                      <a:pt x="9" y="707"/>
                      <a:pt x="11" y="710"/>
                    </a:cubicBezTo>
                    <a:cubicBezTo>
                      <a:pt x="10" y="710"/>
                      <a:pt x="10" y="710"/>
                      <a:pt x="10" y="710"/>
                    </a:cubicBezTo>
                    <a:cubicBezTo>
                      <a:pt x="16" y="714"/>
                      <a:pt x="11" y="722"/>
                      <a:pt x="17" y="724"/>
                    </a:cubicBezTo>
                    <a:cubicBezTo>
                      <a:pt x="14" y="726"/>
                      <a:pt x="14" y="726"/>
                      <a:pt x="14" y="726"/>
                    </a:cubicBezTo>
                    <a:cubicBezTo>
                      <a:pt x="14" y="732"/>
                      <a:pt x="20" y="731"/>
                      <a:pt x="22" y="734"/>
                    </a:cubicBezTo>
                    <a:cubicBezTo>
                      <a:pt x="22" y="736"/>
                      <a:pt x="22" y="739"/>
                      <a:pt x="22" y="742"/>
                    </a:cubicBezTo>
                    <a:cubicBezTo>
                      <a:pt x="18" y="734"/>
                      <a:pt x="17" y="745"/>
                      <a:pt x="15" y="747"/>
                    </a:cubicBezTo>
                    <a:cubicBezTo>
                      <a:pt x="15" y="750"/>
                      <a:pt x="16" y="759"/>
                      <a:pt x="19" y="761"/>
                    </a:cubicBezTo>
                    <a:cubicBezTo>
                      <a:pt x="16" y="758"/>
                      <a:pt x="13" y="760"/>
                      <a:pt x="13" y="754"/>
                    </a:cubicBezTo>
                    <a:cubicBezTo>
                      <a:pt x="7" y="757"/>
                      <a:pt x="14" y="764"/>
                      <a:pt x="13" y="771"/>
                    </a:cubicBezTo>
                    <a:cubicBezTo>
                      <a:pt x="11" y="771"/>
                      <a:pt x="11" y="771"/>
                      <a:pt x="11" y="771"/>
                    </a:cubicBezTo>
                    <a:cubicBezTo>
                      <a:pt x="13" y="781"/>
                      <a:pt x="17" y="782"/>
                      <a:pt x="22" y="786"/>
                    </a:cubicBezTo>
                    <a:cubicBezTo>
                      <a:pt x="18" y="787"/>
                      <a:pt x="18" y="786"/>
                      <a:pt x="14" y="783"/>
                    </a:cubicBezTo>
                    <a:cubicBezTo>
                      <a:pt x="12" y="790"/>
                      <a:pt x="15" y="801"/>
                      <a:pt x="14" y="809"/>
                    </a:cubicBezTo>
                    <a:cubicBezTo>
                      <a:pt x="12" y="812"/>
                      <a:pt x="10" y="810"/>
                      <a:pt x="9" y="807"/>
                    </a:cubicBezTo>
                    <a:cubicBezTo>
                      <a:pt x="12" y="816"/>
                      <a:pt x="9" y="826"/>
                      <a:pt x="15" y="831"/>
                    </a:cubicBezTo>
                    <a:cubicBezTo>
                      <a:pt x="12" y="829"/>
                      <a:pt x="13" y="834"/>
                      <a:pt x="12" y="837"/>
                    </a:cubicBezTo>
                    <a:cubicBezTo>
                      <a:pt x="13" y="837"/>
                      <a:pt x="15" y="838"/>
                      <a:pt x="15" y="838"/>
                    </a:cubicBezTo>
                    <a:cubicBezTo>
                      <a:pt x="17" y="843"/>
                      <a:pt x="19" y="854"/>
                      <a:pt x="17" y="860"/>
                    </a:cubicBezTo>
                    <a:cubicBezTo>
                      <a:pt x="15" y="858"/>
                      <a:pt x="15" y="858"/>
                      <a:pt x="15" y="858"/>
                    </a:cubicBezTo>
                    <a:cubicBezTo>
                      <a:pt x="15" y="871"/>
                      <a:pt x="25" y="877"/>
                      <a:pt x="20" y="892"/>
                    </a:cubicBezTo>
                    <a:cubicBezTo>
                      <a:pt x="19" y="894"/>
                      <a:pt x="15" y="889"/>
                      <a:pt x="16" y="894"/>
                    </a:cubicBezTo>
                    <a:cubicBezTo>
                      <a:pt x="18" y="897"/>
                      <a:pt x="22" y="896"/>
                      <a:pt x="21" y="903"/>
                    </a:cubicBezTo>
                    <a:cubicBezTo>
                      <a:pt x="17" y="903"/>
                      <a:pt x="17" y="903"/>
                      <a:pt x="17" y="903"/>
                    </a:cubicBezTo>
                    <a:cubicBezTo>
                      <a:pt x="21" y="907"/>
                      <a:pt x="21" y="907"/>
                      <a:pt x="21" y="907"/>
                    </a:cubicBezTo>
                    <a:cubicBezTo>
                      <a:pt x="24" y="905"/>
                      <a:pt x="23" y="897"/>
                      <a:pt x="27" y="902"/>
                    </a:cubicBezTo>
                    <a:cubicBezTo>
                      <a:pt x="23" y="909"/>
                      <a:pt x="30" y="908"/>
                      <a:pt x="26" y="915"/>
                    </a:cubicBezTo>
                    <a:cubicBezTo>
                      <a:pt x="26" y="914"/>
                      <a:pt x="23" y="911"/>
                      <a:pt x="21" y="910"/>
                    </a:cubicBezTo>
                    <a:cubicBezTo>
                      <a:pt x="17" y="926"/>
                      <a:pt x="25" y="932"/>
                      <a:pt x="20" y="948"/>
                    </a:cubicBezTo>
                    <a:cubicBezTo>
                      <a:pt x="23" y="956"/>
                      <a:pt x="24" y="966"/>
                      <a:pt x="26" y="971"/>
                    </a:cubicBezTo>
                    <a:cubicBezTo>
                      <a:pt x="23" y="971"/>
                      <a:pt x="19" y="971"/>
                      <a:pt x="16" y="967"/>
                    </a:cubicBezTo>
                    <a:cubicBezTo>
                      <a:pt x="16" y="974"/>
                      <a:pt x="24" y="977"/>
                      <a:pt x="19" y="982"/>
                    </a:cubicBezTo>
                    <a:cubicBezTo>
                      <a:pt x="24" y="985"/>
                      <a:pt x="22" y="1000"/>
                      <a:pt x="29" y="1002"/>
                    </a:cubicBezTo>
                    <a:cubicBezTo>
                      <a:pt x="28" y="1002"/>
                      <a:pt x="29" y="1009"/>
                      <a:pt x="25" y="1002"/>
                    </a:cubicBezTo>
                    <a:cubicBezTo>
                      <a:pt x="28" y="1011"/>
                      <a:pt x="19" y="1014"/>
                      <a:pt x="19" y="1018"/>
                    </a:cubicBezTo>
                    <a:cubicBezTo>
                      <a:pt x="19" y="1021"/>
                      <a:pt x="24" y="1016"/>
                      <a:pt x="24" y="1021"/>
                    </a:cubicBezTo>
                    <a:cubicBezTo>
                      <a:pt x="23" y="1022"/>
                      <a:pt x="23" y="1022"/>
                      <a:pt x="22" y="1022"/>
                    </a:cubicBezTo>
                    <a:cubicBezTo>
                      <a:pt x="24" y="1024"/>
                      <a:pt x="24" y="1024"/>
                      <a:pt x="24" y="1024"/>
                    </a:cubicBezTo>
                    <a:cubicBezTo>
                      <a:pt x="22" y="1027"/>
                      <a:pt x="20" y="1022"/>
                      <a:pt x="19" y="1022"/>
                    </a:cubicBezTo>
                    <a:cubicBezTo>
                      <a:pt x="17" y="1029"/>
                      <a:pt x="23" y="1034"/>
                      <a:pt x="23" y="1043"/>
                    </a:cubicBezTo>
                    <a:cubicBezTo>
                      <a:pt x="22" y="1042"/>
                      <a:pt x="22" y="1042"/>
                      <a:pt x="22" y="1042"/>
                    </a:cubicBezTo>
                    <a:cubicBezTo>
                      <a:pt x="22" y="1051"/>
                      <a:pt x="22" y="1051"/>
                      <a:pt x="22" y="1051"/>
                    </a:cubicBezTo>
                    <a:cubicBezTo>
                      <a:pt x="21" y="1050"/>
                      <a:pt x="21" y="1050"/>
                      <a:pt x="21" y="1050"/>
                    </a:cubicBezTo>
                    <a:cubicBezTo>
                      <a:pt x="24" y="1058"/>
                      <a:pt x="24" y="1058"/>
                      <a:pt x="24" y="1058"/>
                    </a:cubicBezTo>
                    <a:cubicBezTo>
                      <a:pt x="22" y="1057"/>
                      <a:pt x="22" y="1057"/>
                      <a:pt x="22" y="1057"/>
                    </a:cubicBezTo>
                    <a:cubicBezTo>
                      <a:pt x="23" y="1059"/>
                      <a:pt x="24" y="1059"/>
                      <a:pt x="24" y="1062"/>
                    </a:cubicBezTo>
                    <a:cubicBezTo>
                      <a:pt x="22" y="1061"/>
                      <a:pt x="22" y="1061"/>
                      <a:pt x="22" y="1061"/>
                    </a:cubicBezTo>
                    <a:cubicBezTo>
                      <a:pt x="25" y="1063"/>
                      <a:pt x="27" y="1072"/>
                      <a:pt x="27" y="1076"/>
                    </a:cubicBezTo>
                    <a:cubicBezTo>
                      <a:pt x="26" y="1077"/>
                      <a:pt x="26" y="1077"/>
                      <a:pt x="26" y="1077"/>
                    </a:cubicBezTo>
                    <a:cubicBezTo>
                      <a:pt x="31" y="1087"/>
                      <a:pt x="31" y="1087"/>
                      <a:pt x="31" y="1087"/>
                    </a:cubicBezTo>
                    <a:cubicBezTo>
                      <a:pt x="28" y="1092"/>
                      <a:pt x="25" y="1080"/>
                      <a:pt x="27" y="1091"/>
                    </a:cubicBezTo>
                    <a:cubicBezTo>
                      <a:pt x="22" y="1088"/>
                      <a:pt x="22" y="1088"/>
                      <a:pt x="22" y="1088"/>
                    </a:cubicBezTo>
                    <a:cubicBezTo>
                      <a:pt x="24" y="1095"/>
                      <a:pt x="22" y="1097"/>
                      <a:pt x="23" y="1102"/>
                    </a:cubicBezTo>
                    <a:cubicBezTo>
                      <a:pt x="26" y="1099"/>
                      <a:pt x="25" y="1096"/>
                      <a:pt x="27" y="1098"/>
                    </a:cubicBezTo>
                    <a:cubicBezTo>
                      <a:pt x="22" y="1104"/>
                      <a:pt x="29" y="1108"/>
                      <a:pt x="31" y="1113"/>
                    </a:cubicBezTo>
                    <a:cubicBezTo>
                      <a:pt x="31" y="1111"/>
                      <a:pt x="31" y="1109"/>
                      <a:pt x="28" y="1107"/>
                    </a:cubicBezTo>
                    <a:cubicBezTo>
                      <a:pt x="28" y="1104"/>
                      <a:pt x="31" y="1106"/>
                      <a:pt x="31" y="1104"/>
                    </a:cubicBezTo>
                    <a:cubicBezTo>
                      <a:pt x="28" y="1099"/>
                      <a:pt x="28" y="1099"/>
                      <a:pt x="28" y="1099"/>
                    </a:cubicBezTo>
                    <a:cubicBezTo>
                      <a:pt x="32" y="1098"/>
                      <a:pt x="32" y="1098"/>
                      <a:pt x="32" y="1098"/>
                    </a:cubicBezTo>
                    <a:cubicBezTo>
                      <a:pt x="29" y="1091"/>
                      <a:pt x="29" y="1091"/>
                      <a:pt x="29" y="1091"/>
                    </a:cubicBezTo>
                    <a:cubicBezTo>
                      <a:pt x="33" y="1091"/>
                      <a:pt x="30" y="1084"/>
                      <a:pt x="34" y="1087"/>
                    </a:cubicBezTo>
                    <a:cubicBezTo>
                      <a:pt x="32" y="1082"/>
                      <a:pt x="35" y="1079"/>
                      <a:pt x="31" y="1074"/>
                    </a:cubicBezTo>
                    <a:cubicBezTo>
                      <a:pt x="33" y="1071"/>
                      <a:pt x="34" y="1080"/>
                      <a:pt x="34" y="1076"/>
                    </a:cubicBezTo>
                    <a:cubicBezTo>
                      <a:pt x="31" y="1056"/>
                      <a:pt x="31" y="1035"/>
                      <a:pt x="33" y="1013"/>
                    </a:cubicBezTo>
                    <a:cubicBezTo>
                      <a:pt x="35" y="1015"/>
                      <a:pt x="35" y="1015"/>
                      <a:pt x="35" y="1015"/>
                    </a:cubicBezTo>
                    <a:cubicBezTo>
                      <a:pt x="33" y="1013"/>
                      <a:pt x="31" y="1010"/>
                      <a:pt x="30" y="1009"/>
                    </a:cubicBezTo>
                    <a:cubicBezTo>
                      <a:pt x="33" y="1005"/>
                      <a:pt x="37" y="991"/>
                      <a:pt x="31" y="986"/>
                    </a:cubicBezTo>
                    <a:cubicBezTo>
                      <a:pt x="32" y="986"/>
                      <a:pt x="33" y="987"/>
                      <a:pt x="33" y="987"/>
                    </a:cubicBezTo>
                    <a:cubicBezTo>
                      <a:pt x="32" y="980"/>
                      <a:pt x="36" y="967"/>
                      <a:pt x="36" y="957"/>
                    </a:cubicBezTo>
                    <a:cubicBezTo>
                      <a:pt x="30" y="953"/>
                      <a:pt x="40" y="942"/>
                      <a:pt x="31" y="938"/>
                    </a:cubicBezTo>
                    <a:cubicBezTo>
                      <a:pt x="33" y="940"/>
                      <a:pt x="33" y="940"/>
                      <a:pt x="33" y="940"/>
                    </a:cubicBezTo>
                    <a:cubicBezTo>
                      <a:pt x="31" y="944"/>
                      <a:pt x="27" y="935"/>
                      <a:pt x="25" y="934"/>
                    </a:cubicBezTo>
                    <a:cubicBezTo>
                      <a:pt x="31" y="931"/>
                      <a:pt x="29" y="934"/>
                      <a:pt x="34" y="931"/>
                    </a:cubicBezTo>
                    <a:cubicBezTo>
                      <a:pt x="32" y="935"/>
                      <a:pt x="32" y="935"/>
                      <a:pt x="32" y="935"/>
                    </a:cubicBezTo>
                    <a:cubicBezTo>
                      <a:pt x="37" y="934"/>
                      <a:pt x="37" y="934"/>
                      <a:pt x="37" y="934"/>
                    </a:cubicBezTo>
                    <a:cubicBezTo>
                      <a:pt x="25" y="921"/>
                      <a:pt x="42" y="910"/>
                      <a:pt x="34" y="902"/>
                    </a:cubicBezTo>
                    <a:cubicBezTo>
                      <a:pt x="34" y="902"/>
                      <a:pt x="35" y="902"/>
                      <a:pt x="35" y="903"/>
                    </a:cubicBezTo>
                    <a:cubicBezTo>
                      <a:pt x="38" y="897"/>
                      <a:pt x="32" y="894"/>
                      <a:pt x="31" y="890"/>
                    </a:cubicBezTo>
                    <a:cubicBezTo>
                      <a:pt x="33" y="889"/>
                      <a:pt x="34" y="892"/>
                      <a:pt x="36" y="894"/>
                    </a:cubicBezTo>
                    <a:cubicBezTo>
                      <a:pt x="38" y="885"/>
                      <a:pt x="32" y="869"/>
                      <a:pt x="35" y="859"/>
                    </a:cubicBezTo>
                    <a:cubicBezTo>
                      <a:pt x="32" y="855"/>
                      <a:pt x="31" y="860"/>
                      <a:pt x="29" y="856"/>
                    </a:cubicBezTo>
                    <a:cubicBezTo>
                      <a:pt x="30" y="853"/>
                      <a:pt x="32" y="851"/>
                      <a:pt x="34" y="855"/>
                    </a:cubicBezTo>
                    <a:cubicBezTo>
                      <a:pt x="39" y="846"/>
                      <a:pt x="30" y="825"/>
                      <a:pt x="35" y="812"/>
                    </a:cubicBezTo>
                    <a:cubicBezTo>
                      <a:pt x="32" y="805"/>
                      <a:pt x="30" y="809"/>
                      <a:pt x="28" y="798"/>
                    </a:cubicBezTo>
                    <a:cubicBezTo>
                      <a:pt x="30" y="801"/>
                      <a:pt x="36" y="796"/>
                      <a:pt x="36" y="802"/>
                    </a:cubicBezTo>
                    <a:cubicBezTo>
                      <a:pt x="36" y="802"/>
                      <a:pt x="36" y="802"/>
                      <a:pt x="36" y="802"/>
                    </a:cubicBezTo>
                    <a:cubicBezTo>
                      <a:pt x="38" y="803"/>
                      <a:pt x="38" y="803"/>
                      <a:pt x="38" y="803"/>
                    </a:cubicBezTo>
                    <a:cubicBezTo>
                      <a:pt x="39" y="792"/>
                      <a:pt x="39" y="777"/>
                      <a:pt x="33" y="771"/>
                    </a:cubicBezTo>
                    <a:cubicBezTo>
                      <a:pt x="38" y="771"/>
                      <a:pt x="34" y="769"/>
                      <a:pt x="36" y="765"/>
                    </a:cubicBezTo>
                    <a:cubicBezTo>
                      <a:pt x="36" y="764"/>
                      <a:pt x="36" y="765"/>
                      <a:pt x="35" y="766"/>
                    </a:cubicBezTo>
                    <a:cubicBezTo>
                      <a:pt x="31" y="762"/>
                      <a:pt x="35" y="760"/>
                      <a:pt x="35" y="757"/>
                    </a:cubicBezTo>
                    <a:cubicBezTo>
                      <a:pt x="36" y="758"/>
                      <a:pt x="36" y="758"/>
                      <a:pt x="36" y="758"/>
                    </a:cubicBezTo>
                    <a:cubicBezTo>
                      <a:pt x="33" y="750"/>
                      <a:pt x="33" y="750"/>
                      <a:pt x="33" y="750"/>
                    </a:cubicBezTo>
                    <a:cubicBezTo>
                      <a:pt x="33" y="749"/>
                      <a:pt x="34" y="747"/>
                      <a:pt x="36" y="747"/>
                    </a:cubicBezTo>
                    <a:cubicBezTo>
                      <a:pt x="32" y="747"/>
                      <a:pt x="32" y="747"/>
                      <a:pt x="32" y="747"/>
                    </a:cubicBezTo>
                    <a:cubicBezTo>
                      <a:pt x="32" y="743"/>
                      <a:pt x="37" y="745"/>
                      <a:pt x="36" y="740"/>
                    </a:cubicBezTo>
                    <a:cubicBezTo>
                      <a:pt x="33" y="741"/>
                      <a:pt x="33" y="741"/>
                      <a:pt x="33" y="741"/>
                    </a:cubicBezTo>
                    <a:cubicBezTo>
                      <a:pt x="35" y="737"/>
                      <a:pt x="31" y="732"/>
                      <a:pt x="35" y="731"/>
                    </a:cubicBezTo>
                    <a:cubicBezTo>
                      <a:pt x="36" y="731"/>
                      <a:pt x="35" y="732"/>
                      <a:pt x="35" y="733"/>
                    </a:cubicBezTo>
                    <a:cubicBezTo>
                      <a:pt x="41" y="728"/>
                      <a:pt x="34" y="719"/>
                      <a:pt x="36" y="713"/>
                    </a:cubicBezTo>
                    <a:cubicBezTo>
                      <a:pt x="31" y="715"/>
                      <a:pt x="31" y="715"/>
                      <a:pt x="31" y="715"/>
                    </a:cubicBezTo>
                    <a:cubicBezTo>
                      <a:pt x="29" y="708"/>
                      <a:pt x="32" y="711"/>
                      <a:pt x="34" y="711"/>
                    </a:cubicBezTo>
                    <a:cubicBezTo>
                      <a:pt x="34" y="707"/>
                      <a:pt x="35" y="706"/>
                      <a:pt x="36" y="700"/>
                    </a:cubicBezTo>
                    <a:cubicBezTo>
                      <a:pt x="35" y="698"/>
                      <a:pt x="34" y="699"/>
                      <a:pt x="32" y="698"/>
                    </a:cubicBezTo>
                    <a:cubicBezTo>
                      <a:pt x="34" y="692"/>
                      <a:pt x="34" y="692"/>
                      <a:pt x="34" y="692"/>
                    </a:cubicBezTo>
                    <a:cubicBezTo>
                      <a:pt x="37" y="696"/>
                      <a:pt x="37" y="696"/>
                      <a:pt x="37" y="696"/>
                    </a:cubicBezTo>
                    <a:cubicBezTo>
                      <a:pt x="29" y="687"/>
                      <a:pt x="38" y="674"/>
                      <a:pt x="30" y="668"/>
                    </a:cubicBezTo>
                    <a:cubicBezTo>
                      <a:pt x="32" y="665"/>
                      <a:pt x="34" y="671"/>
                      <a:pt x="35" y="669"/>
                    </a:cubicBezTo>
                    <a:cubicBezTo>
                      <a:pt x="38" y="659"/>
                      <a:pt x="29" y="646"/>
                      <a:pt x="33" y="638"/>
                    </a:cubicBezTo>
                    <a:cubicBezTo>
                      <a:pt x="37" y="624"/>
                      <a:pt x="34" y="608"/>
                      <a:pt x="36" y="592"/>
                    </a:cubicBezTo>
                    <a:cubicBezTo>
                      <a:pt x="35" y="592"/>
                      <a:pt x="35" y="592"/>
                      <a:pt x="35" y="592"/>
                    </a:cubicBezTo>
                    <a:cubicBezTo>
                      <a:pt x="36" y="581"/>
                      <a:pt x="36" y="581"/>
                      <a:pt x="36" y="581"/>
                    </a:cubicBezTo>
                    <a:cubicBezTo>
                      <a:pt x="33" y="578"/>
                      <a:pt x="34" y="571"/>
                      <a:pt x="30" y="566"/>
                    </a:cubicBezTo>
                    <a:cubicBezTo>
                      <a:pt x="31" y="567"/>
                      <a:pt x="33" y="566"/>
                      <a:pt x="34" y="567"/>
                    </a:cubicBezTo>
                    <a:cubicBezTo>
                      <a:pt x="34" y="562"/>
                      <a:pt x="32" y="557"/>
                      <a:pt x="34" y="554"/>
                    </a:cubicBezTo>
                    <a:cubicBezTo>
                      <a:pt x="35" y="556"/>
                      <a:pt x="35" y="556"/>
                      <a:pt x="35" y="556"/>
                    </a:cubicBezTo>
                    <a:cubicBezTo>
                      <a:pt x="36" y="545"/>
                      <a:pt x="36" y="531"/>
                      <a:pt x="33" y="525"/>
                    </a:cubicBezTo>
                    <a:cubicBezTo>
                      <a:pt x="33" y="522"/>
                      <a:pt x="36" y="522"/>
                      <a:pt x="38" y="521"/>
                    </a:cubicBezTo>
                    <a:cubicBezTo>
                      <a:pt x="38" y="515"/>
                      <a:pt x="36" y="511"/>
                      <a:pt x="34" y="506"/>
                    </a:cubicBezTo>
                    <a:cubicBezTo>
                      <a:pt x="34" y="505"/>
                      <a:pt x="35" y="503"/>
                      <a:pt x="36" y="502"/>
                    </a:cubicBezTo>
                    <a:cubicBezTo>
                      <a:pt x="33" y="500"/>
                      <a:pt x="33" y="500"/>
                      <a:pt x="33" y="500"/>
                    </a:cubicBezTo>
                    <a:cubicBezTo>
                      <a:pt x="33" y="497"/>
                      <a:pt x="36" y="499"/>
                      <a:pt x="37" y="497"/>
                    </a:cubicBezTo>
                    <a:cubicBezTo>
                      <a:pt x="32" y="488"/>
                      <a:pt x="36" y="477"/>
                      <a:pt x="36" y="470"/>
                    </a:cubicBezTo>
                    <a:cubicBezTo>
                      <a:pt x="34" y="471"/>
                      <a:pt x="34" y="471"/>
                      <a:pt x="34" y="471"/>
                    </a:cubicBezTo>
                    <a:cubicBezTo>
                      <a:pt x="33" y="468"/>
                      <a:pt x="35" y="463"/>
                      <a:pt x="37" y="466"/>
                    </a:cubicBezTo>
                    <a:cubicBezTo>
                      <a:pt x="39" y="453"/>
                      <a:pt x="32" y="447"/>
                      <a:pt x="32" y="429"/>
                    </a:cubicBezTo>
                    <a:cubicBezTo>
                      <a:pt x="39" y="427"/>
                      <a:pt x="31" y="413"/>
                      <a:pt x="38" y="411"/>
                    </a:cubicBezTo>
                    <a:cubicBezTo>
                      <a:pt x="36" y="403"/>
                      <a:pt x="39" y="398"/>
                      <a:pt x="35" y="393"/>
                    </a:cubicBezTo>
                    <a:cubicBezTo>
                      <a:pt x="35" y="393"/>
                      <a:pt x="36" y="392"/>
                      <a:pt x="36" y="394"/>
                    </a:cubicBezTo>
                    <a:cubicBezTo>
                      <a:pt x="39" y="391"/>
                      <a:pt x="36" y="381"/>
                      <a:pt x="35" y="373"/>
                    </a:cubicBezTo>
                    <a:cubicBezTo>
                      <a:pt x="37" y="373"/>
                      <a:pt x="37" y="373"/>
                      <a:pt x="37" y="373"/>
                    </a:cubicBezTo>
                    <a:cubicBezTo>
                      <a:pt x="32" y="370"/>
                      <a:pt x="33" y="357"/>
                      <a:pt x="29" y="355"/>
                    </a:cubicBezTo>
                    <a:cubicBezTo>
                      <a:pt x="30" y="354"/>
                      <a:pt x="31" y="356"/>
                      <a:pt x="32" y="357"/>
                    </a:cubicBezTo>
                    <a:cubicBezTo>
                      <a:pt x="36" y="353"/>
                      <a:pt x="29" y="350"/>
                      <a:pt x="30" y="345"/>
                    </a:cubicBezTo>
                    <a:cubicBezTo>
                      <a:pt x="32" y="346"/>
                      <a:pt x="33" y="344"/>
                      <a:pt x="34" y="345"/>
                    </a:cubicBezTo>
                    <a:cubicBezTo>
                      <a:pt x="39" y="329"/>
                      <a:pt x="30" y="305"/>
                      <a:pt x="34" y="283"/>
                    </a:cubicBezTo>
                    <a:cubicBezTo>
                      <a:pt x="34" y="277"/>
                      <a:pt x="29" y="285"/>
                      <a:pt x="29" y="277"/>
                    </a:cubicBezTo>
                    <a:cubicBezTo>
                      <a:pt x="31" y="275"/>
                      <a:pt x="34" y="281"/>
                      <a:pt x="35" y="276"/>
                    </a:cubicBezTo>
                    <a:cubicBezTo>
                      <a:pt x="32" y="272"/>
                      <a:pt x="33" y="271"/>
                      <a:pt x="33" y="266"/>
                    </a:cubicBezTo>
                    <a:cubicBezTo>
                      <a:pt x="34" y="267"/>
                      <a:pt x="36" y="266"/>
                      <a:pt x="37" y="270"/>
                    </a:cubicBezTo>
                    <a:cubicBezTo>
                      <a:pt x="39" y="267"/>
                      <a:pt x="33" y="258"/>
                      <a:pt x="37" y="252"/>
                    </a:cubicBezTo>
                    <a:cubicBezTo>
                      <a:pt x="35" y="252"/>
                      <a:pt x="34" y="251"/>
                      <a:pt x="34" y="250"/>
                    </a:cubicBezTo>
                    <a:cubicBezTo>
                      <a:pt x="29" y="242"/>
                      <a:pt x="38" y="231"/>
                      <a:pt x="35" y="231"/>
                    </a:cubicBezTo>
                    <a:cubicBezTo>
                      <a:pt x="35" y="231"/>
                      <a:pt x="35" y="228"/>
                      <a:pt x="34" y="230"/>
                    </a:cubicBezTo>
                    <a:cubicBezTo>
                      <a:pt x="34" y="227"/>
                      <a:pt x="35" y="223"/>
                      <a:pt x="37" y="224"/>
                    </a:cubicBezTo>
                    <a:cubicBezTo>
                      <a:pt x="36" y="222"/>
                      <a:pt x="34" y="221"/>
                      <a:pt x="34" y="218"/>
                    </a:cubicBezTo>
                    <a:cubicBezTo>
                      <a:pt x="37" y="220"/>
                      <a:pt x="37" y="220"/>
                      <a:pt x="37" y="220"/>
                    </a:cubicBezTo>
                    <a:cubicBezTo>
                      <a:pt x="36" y="218"/>
                      <a:pt x="34" y="217"/>
                      <a:pt x="34" y="215"/>
                    </a:cubicBezTo>
                    <a:cubicBezTo>
                      <a:pt x="32" y="217"/>
                      <a:pt x="32" y="217"/>
                      <a:pt x="32" y="217"/>
                    </a:cubicBezTo>
                    <a:cubicBezTo>
                      <a:pt x="35" y="214"/>
                      <a:pt x="29" y="207"/>
                      <a:pt x="34" y="207"/>
                    </a:cubicBezTo>
                    <a:cubicBezTo>
                      <a:pt x="34" y="209"/>
                      <a:pt x="34" y="209"/>
                      <a:pt x="34" y="209"/>
                    </a:cubicBezTo>
                    <a:cubicBezTo>
                      <a:pt x="37" y="202"/>
                      <a:pt x="37" y="202"/>
                      <a:pt x="37" y="202"/>
                    </a:cubicBezTo>
                    <a:cubicBezTo>
                      <a:pt x="35" y="200"/>
                      <a:pt x="33" y="197"/>
                      <a:pt x="33" y="193"/>
                    </a:cubicBezTo>
                    <a:cubicBezTo>
                      <a:pt x="39" y="191"/>
                      <a:pt x="35" y="182"/>
                      <a:pt x="35" y="176"/>
                    </a:cubicBezTo>
                    <a:cubicBezTo>
                      <a:pt x="37" y="176"/>
                      <a:pt x="37" y="176"/>
                      <a:pt x="37" y="176"/>
                    </a:cubicBezTo>
                    <a:cubicBezTo>
                      <a:pt x="34" y="172"/>
                      <a:pt x="36" y="161"/>
                      <a:pt x="35" y="163"/>
                    </a:cubicBezTo>
                    <a:cubicBezTo>
                      <a:pt x="35" y="159"/>
                      <a:pt x="36" y="153"/>
                      <a:pt x="38" y="155"/>
                    </a:cubicBezTo>
                    <a:cubicBezTo>
                      <a:pt x="37" y="152"/>
                      <a:pt x="37" y="144"/>
                      <a:pt x="33" y="143"/>
                    </a:cubicBezTo>
                    <a:cubicBezTo>
                      <a:pt x="38" y="136"/>
                      <a:pt x="38" y="136"/>
                      <a:pt x="38" y="136"/>
                    </a:cubicBezTo>
                    <a:cubicBezTo>
                      <a:pt x="31" y="132"/>
                      <a:pt x="40" y="122"/>
                      <a:pt x="33" y="122"/>
                    </a:cubicBezTo>
                    <a:cubicBezTo>
                      <a:pt x="34" y="118"/>
                      <a:pt x="36" y="119"/>
                      <a:pt x="37" y="116"/>
                    </a:cubicBezTo>
                    <a:cubicBezTo>
                      <a:pt x="34" y="111"/>
                      <a:pt x="34" y="105"/>
                      <a:pt x="35" y="100"/>
                    </a:cubicBezTo>
                    <a:cubicBezTo>
                      <a:pt x="36" y="100"/>
                      <a:pt x="36" y="100"/>
                      <a:pt x="36" y="100"/>
                    </a:cubicBezTo>
                    <a:cubicBezTo>
                      <a:pt x="36" y="94"/>
                      <a:pt x="33" y="88"/>
                      <a:pt x="32" y="80"/>
                    </a:cubicBezTo>
                    <a:cubicBezTo>
                      <a:pt x="38" y="78"/>
                      <a:pt x="38" y="78"/>
                      <a:pt x="38" y="78"/>
                    </a:cubicBezTo>
                    <a:cubicBezTo>
                      <a:pt x="37" y="74"/>
                      <a:pt x="33" y="73"/>
                      <a:pt x="34" y="69"/>
                    </a:cubicBezTo>
                    <a:cubicBezTo>
                      <a:pt x="35" y="68"/>
                      <a:pt x="35" y="69"/>
                      <a:pt x="35" y="70"/>
                    </a:cubicBezTo>
                    <a:cubicBezTo>
                      <a:pt x="34" y="66"/>
                      <a:pt x="36" y="61"/>
                      <a:pt x="37" y="58"/>
                    </a:cubicBezTo>
                    <a:cubicBezTo>
                      <a:pt x="33" y="53"/>
                      <a:pt x="34" y="48"/>
                      <a:pt x="30" y="43"/>
                    </a:cubicBezTo>
                    <a:cubicBezTo>
                      <a:pt x="35" y="38"/>
                      <a:pt x="32" y="50"/>
                      <a:pt x="37" y="46"/>
                    </a:cubicBezTo>
                    <a:cubicBezTo>
                      <a:pt x="39" y="37"/>
                      <a:pt x="37" y="29"/>
                      <a:pt x="34" y="20"/>
                    </a:cubicBezTo>
                    <a:cubicBezTo>
                      <a:pt x="35" y="19"/>
                      <a:pt x="36" y="20"/>
                      <a:pt x="37" y="20"/>
                    </a:cubicBezTo>
                    <a:cubicBezTo>
                      <a:pt x="37" y="20"/>
                      <a:pt x="24" y="2"/>
                      <a:pt x="19" y="5"/>
                    </a:cubicBezTo>
                    <a:cubicBezTo>
                      <a:pt x="15" y="3"/>
                      <a:pt x="13" y="0"/>
                      <a:pt x="10" y="8"/>
                    </a:cubicBezTo>
                    <a:cubicBezTo>
                      <a:pt x="12" y="11"/>
                      <a:pt x="15" y="18"/>
                      <a:pt x="11" y="20"/>
                    </a:cubicBezTo>
                    <a:cubicBezTo>
                      <a:pt x="15" y="20"/>
                      <a:pt x="15" y="20"/>
                      <a:pt x="15" y="20"/>
                    </a:cubicBezTo>
                    <a:cubicBezTo>
                      <a:pt x="16" y="30"/>
                      <a:pt x="7" y="21"/>
                      <a:pt x="7" y="34"/>
                    </a:cubicBezTo>
                    <a:cubicBezTo>
                      <a:pt x="8" y="31"/>
                      <a:pt x="8" y="31"/>
                      <a:pt x="8" y="31"/>
                    </a:cubicBezTo>
                    <a:cubicBezTo>
                      <a:pt x="8" y="33"/>
                      <a:pt x="11" y="35"/>
                      <a:pt x="10" y="38"/>
                    </a:cubicBezTo>
                    <a:cubicBezTo>
                      <a:pt x="9" y="39"/>
                      <a:pt x="8" y="37"/>
                      <a:pt x="7" y="36"/>
                    </a:cubicBezTo>
                    <a:cubicBezTo>
                      <a:pt x="12" y="46"/>
                      <a:pt x="12" y="46"/>
                      <a:pt x="12" y="46"/>
                    </a:cubicBezTo>
                    <a:cubicBezTo>
                      <a:pt x="10" y="47"/>
                      <a:pt x="9" y="46"/>
                      <a:pt x="7" y="44"/>
                    </a:cubicBezTo>
                    <a:cubicBezTo>
                      <a:pt x="7" y="54"/>
                      <a:pt x="14" y="42"/>
                      <a:pt x="13" y="54"/>
                    </a:cubicBezTo>
                    <a:cubicBezTo>
                      <a:pt x="11" y="56"/>
                      <a:pt x="10" y="53"/>
                      <a:pt x="9" y="52"/>
                    </a:cubicBezTo>
                    <a:cubicBezTo>
                      <a:pt x="6" y="57"/>
                      <a:pt x="9" y="61"/>
                      <a:pt x="11" y="66"/>
                    </a:cubicBezTo>
                    <a:cubicBezTo>
                      <a:pt x="7" y="66"/>
                      <a:pt x="8" y="63"/>
                      <a:pt x="6" y="67"/>
                    </a:cubicBezTo>
                    <a:cubicBezTo>
                      <a:pt x="7" y="66"/>
                      <a:pt x="10" y="66"/>
                      <a:pt x="11" y="69"/>
                    </a:cubicBezTo>
                    <a:cubicBezTo>
                      <a:pt x="7" y="68"/>
                      <a:pt x="9" y="72"/>
                      <a:pt x="8" y="76"/>
                    </a:cubicBezTo>
                    <a:cubicBezTo>
                      <a:pt x="9" y="75"/>
                      <a:pt x="11" y="75"/>
                      <a:pt x="11" y="77"/>
                    </a:cubicBezTo>
                    <a:cubicBezTo>
                      <a:pt x="12" y="78"/>
                      <a:pt x="11" y="80"/>
                      <a:pt x="11" y="82"/>
                    </a:cubicBezTo>
                    <a:cubicBezTo>
                      <a:pt x="14" y="78"/>
                      <a:pt x="14" y="78"/>
                      <a:pt x="14" y="78"/>
                    </a:cubicBezTo>
                    <a:cubicBezTo>
                      <a:pt x="17" y="84"/>
                      <a:pt x="13" y="87"/>
                      <a:pt x="11" y="92"/>
                    </a:cubicBezTo>
                    <a:cubicBezTo>
                      <a:pt x="10" y="91"/>
                      <a:pt x="10" y="91"/>
                      <a:pt x="10" y="90"/>
                    </a:cubicBezTo>
                    <a:cubicBezTo>
                      <a:pt x="8" y="94"/>
                      <a:pt x="6" y="99"/>
                      <a:pt x="9" y="105"/>
                    </a:cubicBezTo>
                    <a:cubicBezTo>
                      <a:pt x="8" y="105"/>
                      <a:pt x="8" y="105"/>
                      <a:pt x="8" y="105"/>
                    </a:cubicBezTo>
                    <a:cubicBezTo>
                      <a:pt x="12" y="116"/>
                      <a:pt x="14" y="101"/>
                      <a:pt x="17" y="115"/>
                    </a:cubicBezTo>
                    <a:cubicBezTo>
                      <a:pt x="16" y="119"/>
                      <a:pt x="6" y="112"/>
                      <a:pt x="10" y="123"/>
                    </a:cubicBezTo>
                    <a:cubicBezTo>
                      <a:pt x="13" y="118"/>
                      <a:pt x="17" y="129"/>
                      <a:pt x="18" y="135"/>
                    </a:cubicBezTo>
                    <a:cubicBezTo>
                      <a:pt x="12" y="129"/>
                      <a:pt x="12" y="129"/>
                      <a:pt x="12" y="129"/>
                    </a:cubicBezTo>
                    <a:cubicBezTo>
                      <a:pt x="12" y="131"/>
                      <a:pt x="13" y="135"/>
                      <a:pt x="13" y="136"/>
                    </a:cubicBezTo>
                    <a:cubicBezTo>
                      <a:pt x="14" y="136"/>
                      <a:pt x="14" y="136"/>
                      <a:pt x="14" y="136"/>
                    </a:cubicBezTo>
                    <a:cubicBezTo>
                      <a:pt x="20" y="136"/>
                      <a:pt x="13" y="144"/>
                      <a:pt x="17" y="148"/>
                    </a:cubicBezTo>
                    <a:cubicBezTo>
                      <a:pt x="9" y="143"/>
                      <a:pt x="11" y="142"/>
                      <a:pt x="3" y="141"/>
                    </a:cubicBezTo>
                    <a:cubicBezTo>
                      <a:pt x="7" y="145"/>
                      <a:pt x="11" y="150"/>
                      <a:pt x="10" y="157"/>
                    </a:cubicBezTo>
                    <a:cubicBezTo>
                      <a:pt x="4" y="151"/>
                      <a:pt x="4" y="151"/>
                      <a:pt x="4" y="151"/>
                    </a:cubicBezTo>
                    <a:cubicBezTo>
                      <a:pt x="3" y="161"/>
                      <a:pt x="12" y="173"/>
                      <a:pt x="17" y="181"/>
                    </a:cubicBezTo>
                    <a:cubicBezTo>
                      <a:pt x="12" y="179"/>
                      <a:pt x="11" y="182"/>
                      <a:pt x="7" y="178"/>
                    </a:cubicBezTo>
                    <a:cubicBezTo>
                      <a:pt x="8" y="188"/>
                      <a:pt x="8" y="188"/>
                      <a:pt x="8" y="188"/>
                    </a:cubicBezTo>
                    <a:cubicBezTo>
                      <a:pt x="3" y="185"/>
                      <a:pt x="3" y="185"/>
                      <a:pt x="3" y="185"/>
                    </a:cubicBezTo>
                    <a:cubicBezTo>
                      <a:pt x="8" y="189"/>
                      <a:pt x="5" y="193"/>
                      <a:pt x="11" y="193"/>
                    </a:cubicBezTo>
                    <a:cubicBezTo>
                      <a:pt x="10" y="192"/>
                      <a:pt x="9" y="192"/>
                      <a:pt x="10" y="190"/>
                    </a:cubicBezTo>
                    <a:cubicBezTo>
                      <a:pt x="12" y="190"/>
                      <a:pt x="15" y="192"/>
                      <a:pt x="15" y="197"/>
                    </a:cubicBezTo>
                    <a:cubicBezTo>
                      <a:pt x="14" y="200"/>
                      <a:pt x="13" y="195"/>
                      <a:pt x="11" y="196"/>
                    </a:cubicBezTo>
                    <a:cubicBezTo>
                      <a:pt x="14" y="199"/>
                      <a:pt x="9" y="199"/>
                      <a:pt x="11" y="202"/>
                    </a:cubicBezTo>
                    <a:cubicBezTo>
                      <a:pt x="14" y="199"/>
                      <a:pt x="14" y="199"/>
                      <a:pt x="14" y="199"/>
                    </a:cubicBezTo>
                    <a:cubicBezTo>
                      <a:pt x="18" y="202"/>
                      <a:pt x="14" y="205"/>
                      <a:pt x="16" y="208"/>
                    </a:cubicBezTo>
                    <a:cubicBezTo>
                      <a:pt x="14" y="204"/>
                      <a:pt x="12" y="205"/>
                      <a:pt x="10" y="207"/>
                    </a:cubicBezTo>
                    <a:cubicBezTo>
                      <a:pt x="11" y="207"/>
                      <a:pt x="11" y="207"/>
                      <a:pt x="11" y="207"/>
                    </a:cubicBezTo>
                    <a:cubicBezTo>
                      <a:pt x="11" y="209"/>
                      <a:pt x="13" y="212"/>
                      <a:pt x="11" y="214"/>
                    </a:cubicBezTo>
                    <a:cubicBezTo>
                      <a:pt x="6" y="212"/>
                      <a:pt x="6" y="212"/>
                      <a:pt x="6" y="212"/>
                    </a:cubicBezTo>
                    <a:cubicBezTo>
                      <a:pt x="10" y="215"/>
                      <a:pt x="10" y="215"/>
                      <a:pt x="10" y="215"/>
                    </a:cubicBezTo>
                    <a:cubicBezTo>
                      <a:pt x="9" y="217"/>
                      <a:pt x="7" y="217"/>
                      <a:pt x="6" y="215"/>
                    </a:cubicBezTo>
                    <a:cubicBezTo>
                      <a:pt x="3" y="226"/>
                      <a:pt x="17" y="215"/>
                      <a:pt x="13" y="229"/>
                    </a:cubicBezTo>
                    <a:cubicBezTo>
                      <a:pt x="11" y="229"/>
                      <a:pt x="9" y="227"/>
                      <a:pt x="11" y="223"/>
                    </a:cubicBezTo>
                    <a:cubicBezTo>
                      <a:pt x="8" y="223"/>
                      <a:pt x="6" y="224"/>
                      <a:pt x="5" y="228"/>
                    </a:cubicBezTo>
                    <a:cubicBezTo>
                      <a:pt x="4" y="228"/>
                      <a:pt x="4" y="228"/>
                      <a:pt x="4" y="228"/>
                    </a:cubicBezTo>
                    <a:cubicBezTo>
                      <a:pt x="4" y="235"/>
                      <a:pt x="4" y="245"/>
                      <a:pt x="7" y="249"/>
                    </a:cubicBezTo>
                    <a:close/>
                  </a:path>
                </a:pathLst>
              </a:custGeom>
              <a:solidFill>
                <a:schemeClr val="bg1">
                  <a:lumMod val="50000"/>
                </a:schemeClr>
              </a:solidFill>
              <a:ln w="9525">
                <a:noFill/>
                <a:round/>
                <a:headEnd/>
                <a:tailEnd/>
              </a:ln>
            </p:spPr>
            <p:txBody>
              <a:bodyPr/>
              <a:lstStyle/>
              <a:p>
                <a:pPr>
                  <a:defRPr/>
                </a:pPr>
                <a:endParaRPr lang="en-US"/>
              </a:p>
            </p:txBody>
          </p:sp>
          <p:sp>
            <p:nvSpPr>
              <p:cNvPr id="20" name="Freeform 344"/>
              <p:cNvSpPr>
                <a:spLocks/>
              </p:cNvSpPr>
              <p:nvPr/>
            </p:nvSpPr>
            <p:spPr bwMode="gray">
              <a:xfrm rot="18078277">
                <a:off x="1204826" y="2272747"/>
                <a:ext cx="86789" cy="610856"/>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solidFill>
                <a:schemeClr val="bg1">
                  <a:lumMod val="50000"/>
                </a:schemeClr>
              </a:solidFill>
              <a:ln w="9525">
                <a:noFill/>
                <a:round/>
                <a:headEnd/>
                <a:tailEnd/>
              </a:ln>
            </p:spPr>
            <p:txBody>
              <a:bodyPr/>
              <a:lstStyle/>
              <a:p>
                <a:pPr>
                  <a:defRPr/>
                </a:pPr>
                <a:endParaRPr lang="en-US"/>
              </a:p>
            </p:txBody>
          </p:sp>
          <p:sp>
            <p:nvSpPr>
              <p:cNvPr id="21" name="Freeform 344"/>
              <p:cNvSpPr>
                <a:spLocks/>
              </p:cNvSpPr>
              <p:nvPr/>
            </p:nvSpPr>
            <p:spPr bwMode="gray">
              <a:xfrm rot="1878277">
                <a:off x="1703077" y="1990543"/>
                <a:ext cx="90125" cy="610859"/>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solidFill>
                <a:schemeClr val="bg1">
                  <a:lumMod val="50000"/>
                </a:schemeClr>
              </a:solidFill>
              <a:ln w="9525">
                <a:noFill/>
                <a:round/>
                <a:headEnd/>
                <a:tailEnd/>
              </a:ln>
            </p:spPr>
            <p:txBody>
              <a:bodyPr/>
              <a:lstStyle/>
              <a:p>
                <a:pPr>
                  <a:defRPr/>
                </a:pPr>
                <a:endParaRPr lang="en-US"/>
              </a:p>
            </p:txBody>
          </p:sp>
        </p:grpSp>
        <p:sp>
          <p:nvSpPr>
            <p:cNvPr id="22" name="Rechteck 21"/>
            <p:cNvSpPr/>
            <p:nvPr/>
          </p:nvSpPr>
          <p:spPr bwMode="gray">
            <a:xfrm>
              <a:off x="7372422" y="908437"/>
              <a:ext cx="1521242" cy="369345"/>
            </a:xfrm>
            <a:prstGeom prst="rect">
              <a:avLst/>
            </a:prstGeom>
          </p:spPr>
          <p:txBody>
            <a:bodyPr>
              <a:spAutoFit/>
            </a:bodyPr>
            <a:lstStyle/>
            <a:p>
              <a:pPr>
                <a:defRPr/>
              </a:pPr>
              <a:r>
                <a:rPr lang="en-US" b="1" dirty="0">
                  <a:solidFill>
                    <a:srgbClr val="C00000"/>
                  </a:solidFill>
                  <a:effectLst>
                    <a:innerShdw blurRad="63500" dist="50800" dir="13500000">
                      <a:prstClr val="black">
                        <a:alpha val="50000"/>
                      </a:prstClr>
                    </a:innerShdw>
                  </a:effectLst>
                </a:rPr>
                <a:t>Action</a:t>
              </a:r>
            </a:p>
          </p:txBody>
        </p:sp>
        <p:sp>
          <p:nvSpPr>
            <p:cNvPr id="23" name="Rechteck 22"/>
            <p:cNvSpPr/>
            <p:nvPr/>
          </p:nvSpPr>
          <p:spPr bwMode="gray">
            <a:xfrm>
              <a:off x="473970" y="1338846"/>
              <a:ext cx="1223155" cy="369332"/>
            </a:xfrm>
            <a:prstGeom prst="rect">
              <a:avLst/>
            </a:prstGeom>
          </p:spPr>
          <p:txBody>
            <a:bodyPr wrap="none">
              <a:spAutoFit/>
            </a:bodyPr>
            <a:lstStyle/>
            <a:p>
              <a:pPr>
                <a:defRPr/>
              </a:pPr>
              <a:r>
                <a:rPr lang="en-US" b="1" dirty="0">
                  <a:solidFill>
                    <a:schemeClr val="tx1">
                      <a:lumMod val="50000"/>
                      <a:lumOff val="50000"/>
                    </a:schemeClr>
                  </a:solidFill>
                  <a:effectLst>
                    <a:innerShdw blurRad="63500" dist="50800" dir="13500000">
                      <a:prstClr val="black">
                        <a:alpha val="50000"/>
                      </a:prstClr>
                    </a:innerShdw>
                  </a:effectLst>
                </a:rPr>
                <a:t>Awareness</a:t>
              </a:r>
            </a:p>
          </p:txBody>
        </p:sp>
        <p:grpSp>
          <p:nvGrpSpPr>
            <p:cNvPr id="24" name="Gruppieren 23"/>
            <p:cNvGrpSpPr/>
            <p:nvPr/>
          </p:nvGrpSpPr>
          <p:grpSpPr bwMode="gray">
            <a:xfrm rot="17010681">
              <a:off x="7216653" y="2183340"/>
              <a:ext cx="431230" cy="1665431"/>
              <a:chOff x="2227923" y="2414788"/>
              <a:chExt cx="774867" cy="2992575"/>
            </a:xfrm>
            <a:solidFill>
              <a:schemeClr val="accent1"/>
            </a:solidFill>
          </p:grpSpPr>
          <p:sp>
            <p:nvSpPr>
              <p:cNvPr id="25" name="Freeform 372"/>
              <p:cNvSpPr>
                <a:spLocks/>
              </p:cNvSpPr>
              <p:nvPr/>
            </p:nvSpPr>
            <p:spPr bwMode="gray">
              <a:xfrm rot="9978277">
                <a:off x="2603177" y="2414788"/>
                <a:ext cx="103973" cy="2469111"/>
              </a:xfrm>
              <a:custGeom>
                <a:avLst/>
                <a:gdLst/>
                <a:ahLst/>
                <a:cxnLst>
                  <a:cxn ang="0">
                    <a:pos x="4" y="284"/>
                  </a:cxn>
                  <a:cxn ang="0">
                    <a:pos x="5" y="309"/>
                  </a:cxn>
                  <a:cxn ang="0">
                    <a:pos x="2" y="334"/>
                  </a:cxn>
                  <a:cxn ang="0">
                    <a:pos x="8" y="376"/>
                  </a:cxn>
                  <a:cxn ang="0">
                    <a:pos x="4" y="443"/>
                  </a:cxn>
                  <a:cxn ang="0">
                    <a:pos x="8" y="470"/>
                  </a:cxn>
                  <a:cxn ang="0">
                    <a:pos x="6" y="493"/>
                  </a:cxn>
                  <a:cxn ang="0">
                    <a:pos x="8" y="516"/>
                  </a:cxn>
                  <a:cxn ang="0">
                    <a:pos x="4" y="558"/>
                  </a:cxn>
                  <a:cxn ang="0">
                    <a:pos x="5" y="590"/>
                  </a:cxn>
                  <a:cxn ang="0">
                    <a:pos x="10" y="604"/>
                  </a:cxn>
                  <a:cxn ang="0">
                    <a:pos x="8" y="634"/>
                  </a:cxn>
                  <a:cxn ang="0">
                    <a:pos x="22" y="684"/>
                  </a:cxn>
                  <a:cxn ang="0">
                    <a:pos x="11" y="697"/>
                  </a:cxn>
                  <a:cxn ang="0">
                    <a:pos x="22" y="734"/>
                  </a:cxn>
                  <a:cxn ang="0">
                    <a:pos x="13" y="771"/>
                  </a:cxn>
                  <a:cxn ang="0">
                    <a:pos x="9" y="807"/>
                  </a:cxn>
                  <a:cxn ang="0">
                    <a:pos x="15" y="858"/>
                  </a:cxn>
                  <a:cxn ang="0">
                    <a:pos x="21" y="907"/>
                  </a:cxn>
                  <a:cxn ang="0">
                    <a:pos x="26" y="971"/>
                  </a:cxn>
                  <a:cxn ang="0">
                    <a:pos x="19" y="1018"/>
                  </a:cxn>
                  <a:cxn ang="0">
                    <a:pos x="23" y="1043"/>
                  </a:cxn>
                  <a:cxn ang="0">
                    <a:pos x="22" y="1057"/>
                  </a:cxn>
                  <a:cxn ang="0">
                    <a:pos x="31" y="1087"/>
                  </a:cxn>
                  <a:cxn ang="0">
                    <a:pos x="31" y="1113"/>
                  </a:cxn>
                  <a:cxn ang="0">
                    <a:pos x="29" y="1091"/>
                  </a:cxn>
                  <a:cxn ang="0">
                    <a:pos x="35" y="1015"/>
                  </a:cxn>
                  <a:cxn ang="0">
                    <a:pos x="31" y="938"/>
                  </a:cxn>
                  <a:cxn ang="0">
                    <a:pos x="37" y="934"/>
                  </a:cxn>
                  <a:cxn ang="0">
                    <a:pos x="35" y="859"/>
                  </a:cxn>
                  <a:cxn ang="0">
                    <a:pos x="36" y="802"/>
                  </a:cxn>
                  <a:cxn ang="0">
                    <a:pos x="35" y="766"/>
                  </a:cxn>
                  <a:cxn ang="0">
                    <a:pos x="32" y="747"/>
                  </a:cxn>
                  <a:cxn ang="0">
                    <a:pos x="36" y="713"/>
                  </a:cxn>
                  <a:cxn ang="0">
                    <a:pos x="34" y="692"/>
                  </a:cxn>
                  <a:cxn ang="0">
                    <a:pos x="36" y="592"/>
                  </a:cxn>
                  <a:cxn ang="0">
                    <a:pos x="34" y="554"/>
                  </a:cxn>
                  <a:cxn ang="0">
                    <a:pos x="36" y="502"/>
                  </a:cxn>
                  <a:cxn ang="0">
                    <a:pos x="37" y="466"/>
                  </a:cxn>
                  <a:cxn ang="0">
                    <a:pos x="35" y="373"/>
                  </a:cxn>
                  <a:cxn ang="0">
                    <a:pos x="34" y="345"/>
                  </a:cxn>
                  <a:cxn ang="0">
                    <a:pos x="37" y="270"/>
                  </a:cxn>
                  <a:cxn ang="0">
                    <a:pos x="37" y="224"/>
                  </a:cxn>
                  <a:cxn ang="0">
                    <a:pos x="34" y="207"/>
                  </a:cxn>
                  <a:cxn ang="0">
                    <a:pos x="37" y="176"/>
                  </a:cxn>
                  <a:cxn ang="0">
                    <a:pos x="33" y="122"/>
                  </a:cxn>
                  <a:cxn ang="0">
                    <a:pos x="38" y="78"/>
                  </a:cxn>
                  <a:cxn ang="0">
                    <a:pos x="37" y="46"/>
                  </a:cxn>
                  <a:cxn ang="0">
                    <a:pos x="11" y="20"/>
                  </a:cxn>
                  <a:cxn ang="0">
                    <a:pos x="7" y="36"/>
                  </a:cxn>
                  <a:cxn ang="0">
                    <a:pos x="11" y="66"/>
                  </a:cxn>
                  <a:cxn ang="0">
                    <a:pos x="11" y="82"/>
                  </a:cxn>
                  <a:cxn ang="0">
                    <a:pos x="8" y="105"/>
                  </a:cxn>
                  <a:cxn ang="0">
                    <a:pos x="13" y="136"/>
                  </a:cxn>
                  <a:cxn ang="0">
                    <a:pos x="4" y="151"/>
                  </a:cxn>
                  <a:cxn ang="0">
                    <a:pos x="11" y="193"/>
                  </a:cxn>
                  <a:cxn ang="0">
                    <a:pos x="14" y="199"/>
                  </a:cxn>
                  <a:cxn ang="0">
                    <a:pos x="6" y="212"/>
                  </a:cxn>
                  <a:cxn ang="0">
                    <a:pos x="5" y="228"/>
                  </a:cxn>
                </a:cxnLst>
                <a:rect l="0" t="0" r="r" b="b"/>
                <a:pathLst>
                  <a:path w="42" h="1113">
                    <a:moveTo>
                      <a:pt x="7" y="249"/>
                    </a:moveTo>
                    <a:cubicBezTo>
                      <a:pt x="6" y="251"/>
                      <a:pt x="4" y="249"/>
                      <a:pt x="3" y="248"/>
                    </a:cubicBezTo>
                    <a:cubicBezTo>
                      <a:pt x="1" y="256"/>
                      <a:pt x="6" y="259"/>
                      <a:pt x="3" y="267"/>
                    </a:cubicBezTo>
                    <a:cubicBezTo>
                      <a:pt x="5" y="263"/>
                      <a:pt x="5" y="263"/>
                      <a:pt x="5" y="263"/>
                    </a:cubicBezTo>
                    <a:cubicBezTo>
                      <a:pt x="7" y="269"/>
                      <a:pt x="8" y="279"/>
                      <a:pt x="4" y="284"/>
                    </a:cubicBezTo>
                    <a:cubicBezTo>
                      <a:pt x="3" y="282"/>
                      <a:pt x="3" y="282"/>
                      <a:pt x="3" y="282"/>
                    </a:cubicBezTo>
                    <a:cubicBezTo>
                      <a:pt x="6" y="287"/>
                      <a:pt x="0" y="295"/>
                      <a:pt x="3" y="298"/>
                    </a:cubicBezTo>
                    <a:cubicBezTo>
                      <a:pt x="5" y="296"/>
                      <a:pt x="6" y="298"/>
                      <a:pt x="7" y="294"/>
                    </a:cubicBezTo>
                    <a:cubicBezTo>
                      <a:pt x="10" y="308"/>
                      <a:pt x="10" y="308"/>
                      <a:pt x="10" y="308"/>
                    </a:cubicBezTo>
                    <a:cubicBezTo>
                      <a:pt x="5" y="309"/>
                      <a:pt x="5" y="309"/>
                      <a:pt x="5" y="309"/>
                    </a:cubicBezTo>
                    <a:cubicBezTo>
                      <a:pt x="7" y="316"/>
                      <a:pt x="7" y="316"/>
                      <a:pt x="7" y="316"/>
                    </a:cubicBezTo>
                    <a:cubicBezTo>
                      <a:pt x="9" y="314"/>
                      <a:pt x="5" y="325"/>
                      <a:pt x="10" y="325"/>
                    </a:cubicBezTo>
                    <a:cubicBezTo>
                      <a:pt x="8" y="329"/>
                      <a:pt x="6" y="324"/>
                      <a:pt x="4" y="322"/>
                    </a:cubicBezTo>
                    <a:cubicBezTo>
                      <a:pt x="6" y="326"/>
                      <a:pt x="4" y="326"/>
                      <a:pt x="7" y="330"/>
                    </a:cubicBezTo>
                    <a:cubicBezTo>
                      <a:pt x="2" y="334"/>
                      <a:pt x="2" y="334"/>
                      <a:pt x="2" y="334"/>
                    </a:cubicBezTo>
                    <a:cubicBezTo>
                      <a:pt x="5" y="344"/>
                      <a:pt x="5" y="344"/>
                      <a:pt x="5" y="344"/>
                    </a:cubicBezTo>
                    <a:cubicBezTo>
                      <a:pt x="5" y="344"/>
                      <a:pt x="5" y="344"/>
                      <a:pt x="4" y="344"/>
                    </a:cubicBezTo>
                    <a:cubicBezTo>
                      <a:pt x="8" y="348"/>
                      <a:pt x="2" y="356"/>
                      <a:pt x="9" y="362"/>
                    </a:cubicBezTo>
                    <a:cubicBezTo>
                      <a:pt x="8" y="361"/>
                      <a:pt x="8" y="361"/>
                      <a:pt x="8" y="361"/>
                    </a:cubicBezTo>
                    <a:cubicBezTo>
                      <a:pt x="11" y="365"/>
                      <a:pt x="9" y="373"/>
                      <a:pt x="8" y="376"/>
                    </a:cubicBezTo>
                    <a:cubicBezTo>
                      <a:pt x="9" y="381"/>
                      <a:pt x="12" y="378"/>
                      <a:pt x="14" y="378"/>
                    </a:cubicBezTo>
                    <a:cubicBezTo>
                      <a:pt x="13" y="393"/>
                      <a:pt x="13" y="388"/>
                      <a:pt x="19" y="401"/>
                    </a:cubicBezTo>
                    <a:cubicBezTo>
                      <a:pt x="13" y="409"/>
                      <a:pt x="10" y="392"/>
                      <a:pt x="6" y="402"/>
                    </a:cubicBezTo>
                    <a:cubicBezTo>
                      <a:pt x="8" y="403"/>
                      <a:pt x="11" y="410"/>
                      <a:pt x="12" y="418"/>
                    </a:cubicBezTo>
                    <a:cubicBezTo>
                      <a:pt x="10" y="425"/>
                      <a:pt x="8" y="436"/>
                      <a:pt x="4" y="443"/>
                    </a:cubicBezTo>
                    <a:cubicBezTo>
                      <a:pt x="8" y="442"/>
                      <a:pt x="8" y="442"/>
                      <a:pt x="8" y="442"/>
                    </a:cubicBezTo>
                    <a:cubicBezTo>
                      <a:pt x="10" y="452"/>
                      <a:pt x="10" y="452"/>
                      <a:pt x="10" y="452"/>
                    </a:cubicBezTo>
                    <a:cubicBezTo>
                      <a:pt x="5" y="447"/>
                      <a:pt x="5" y="447"/>
                      <a:pt x="5" y="447"/>
                    </a:cubicBezTo>
                    <a:cubicBezTo>
                      <a:pt x="6" y="448"/>
                      <a:pt x="8" y="453"/>
                      <a:pt x="10" y="456"/>
                    </a:cubicBezTo>
                    <a:cubicBezTo>
                      <a:pt x="13" y="467"/>
                      <a:pt x="2" y="462"/>
                      <a:pt x="8" y="470"/>
                    </a:cubicBezTo>
                    <a:cubicBezTo>
                      <a:pt x="7" y="471"/>
                      <a:pt x="7" y="471"/>
                      <a:pt x="7" y="471"/>
                    </a:cubicBezTo>
                    <a:cubicBezTo>
                      <a:pt x="9" y="473"/>
                      <a:pt x="8" y="480"/>
                      <a:pt x="9" y="488"/>
                    </a:cubicBezTo>
                    <a:cubicBezTo>
                      <a:pt x="5" y="485"/>
                      <a:pt x="5" y="485"/>
                      <a:pt x="5" y="485"/>
                    </a:cubicBezTo>
                    <a:cubicBezTo>
                      <a:pt x="6" y="480"/>
                      <a:pt x="6" y="480"/>
                      <a:pt x="6" y="480"/>
                    </a:cubicBezTo>
                    <a:cubicBezTo>
                      <a:pt x="1" y="483"/>
                      <a:pt x="6" y="488"/>
                      <a:pt x="6" y="493"/>
                    </a:cubicBezTo>
                    <a:cubicBezTo>
                      <a:pt x="8" y="498"/>
                      <a:pt x="12" y="496"/>
                      <a:pt x="13" y="498"/>
                    </a:cubicBezTo>
                    <a:cubicBezTo>
                      <a:pt x="13" y="500"/>
                      <a:pt x="14" y="503"/>
                      <a:pt x="13" y="505"/>
                    </a:cubicBezTo>
                    <a:cubicBezTo>
                      <a:pt x="11" y="509"/>
                      <a:pt x="7" y="505"/>
                      <a:pt x="5" y="504"/>
                    </a:cubicBezTo>
                    <a:cubicBezTo>
                      <a:pt x="10" y="507"/>
                      <a:pt x="10" y="509"/>
                      <a:pt x="12" y="517"/>
                    </a:cubicBezTo>
                    <a:cubicBezTo>
                      <a:pt x="9" y="518"/>
                      <a:pt x="8" y="517"/>
                      <a:pt x="8" y="516"/>
                    </a:cubicBezTo>
                    <a:cubicBezTo>
                      <a:pt x="8" y="518"/>
                      <a:pt x="9" y="520"/>
                      <a:pt x="11" y="520"/>
                    </a:cubicBezTo>
                    <a:cubicBezTo>
                      <a:pt x="9" y="523"/>
                      <a:pt x="9" y="523"/>
                      <a:pt x="9" y="523"/>
                    </a:cubicBezTo>
                    <a:cubicBezTo>
                      <a:pt x="5" y="533"/>
                      <a:pt x="18" y="533"/>
                      <a:pt x="16" y="545"/>
                    </a:cubicBezTo>
                    <a:cubicBezTo>
                      <a:pt x="14" y="542"/>
                      <a:pt x="17" y="555"/>
                      <a:pt x="14" y="559"/>
                    </a:cubicBezTo>
                    <a:cubicBezTo>
                      <a:pt x="13" y="554"/>
                      <a:pt x="7" y="560"/>
                      <a:pt x="4" y="558"/>
                    </a:cubicBezTo>
                    <a:cubicBezTo>
                      <a:pt x="2" y="567"/>
                      <a:pt x="9" y="562"/>
                      <a:pt x="11" y="569"/>
                    </a:cubicBezTo>
                    <a:cubicBezTo>
                      <a:pt x="5" y="566"/>
                      <a:pt x="5" y="566"/>
                      <a:pt x="5" y="566"/>
                    </a:cubicBezTo>
                    <a:cubicBezTo>
                      <a:pt x="7" y="574"/>
                      <a:pt x="8" y="568"/>
                      <a:pt x="10" y="576"/>
                    </a:cubicBezTo>
                    <a:cubicBezTo>
                      <a:pt x="8" y="573"/>
                      <a:pt x="8" y="579"/>
                      <a:pt x="6" y="574"/>
                    </a:cubicBezTo>
                    <a:cubicBezTo>
                      <a:pt x="6" y="584"/>
                      <a:pt x="6" y="582"/>
                      <a:pt x="5" y="590"/>
                    </a:cubicBezTo>
                    <a:cubicBezTo>
                      <a:pt x="11" y="591"/>
                      <a:pt x="11" y="591"/>
                      <a:pt x="11" y="591"/>
                    </a:cubicBezTo>
                    <a:cubicBezTo>
                      <a:pt x="12" y="594"/>
                      <a:pt x="9" y="595"/>
                      <a:pt x="8" y="596"/>
                    </a:cubicBezTo>
                    <a:cubicBezTo>
                      <a:pt x="8" y="594"/>
                      <a:pt x="8" y="593"/>
                      <a:pt x="8" y="593"/>
                    </a:cubicBezTo>
                    <a:cubicBezTo>
                      <a:pt x="3" y="596"/>
                      <a:pt x="10" y="598"/>
                      <a:pt x="6" y="602"/>
                    </a:cubicBezTo>
                    <a:cubicBezTo>
                      <a:pt x="8" y="601"/>
                      <a:pt x="10" y="600"/>
                      <a:pt x="10" y="604"/>
                    </a:cubicBezTo>
                    <a:cubicBezTo>
                      <a:pt x="7" y="603"/>
                      <a:pt x="7" y="609"/>
                      <a:pt x="6" y="609"/>
                    </a:cubicBezTo>
                    <a:cubicBezTo>
                      <a:pt x="8" y="607"/>
                      <a:pt x="7" y="617"/>
                      <a:pt x="11" y="617"/>
                    </a:cubicBezTo>
                    <a:cubicBezTo>
                      <a:pt x="8" y="622"/>
                      <a:pt x="8" y="616"/>
                      <a:pt x="6" y="616"/>
                    </a:cubicBezTo>
                    <a:cubicBezTo>
                      <a:pt x="10" y="619"/>
                      <a:pt x="7" y="630"/>
                      <a:pt x="9" y="633"/>
                    </a:cubicBezTo>
                    <a:cubicBezTo>
                      <a:pt x="8" y="634"/>
                      <a:pt x="8" y="634"/>
                      <a:pt x="8" y="634"/>
                    </a:cubicBezTo>
                    <a:cubicBezTo>
                      <a:pt x="11" y="638"/>
                      <a:pt x="12" y="645"/>
                      <a:pt x="16" y="654"/>
                    </a:cubicBezTo>
                    <a:cubicBezTo>
                      <a:pt x="12" y="651"/>
                      <a:pt x="12" y="651"/>
                      <a:pt x="12" y="651"/>
                    </a:cubicBezTo>
                    <a:cubicBezTo>
                      <a:pt x="11" y="660"/>
                      <a:pt x="19" y="656"/>
                      <a:pt x="19" y="663"/>
                    </a:cubicBezTo>
                    <a:cubicBezTo>
                      <a:pt x="15" y="662"/>
                      <a:pt x="20" y="675"/>
                      <a:pt x="14" y="672"/>
                    </a:cubicBezTo>
                    <a:cubicBezTo>
                      <a:pt x="17" y="676"/>
                      <a:pt x="18" y="681"/>
                      <a:pt x="22" y="684"/>
                    </a:cubicBezTo>
                    <a:cubicBezTo>
                      <a:pt x="20" y="688"/>
                      <a:pt x="16" y="676"/>
                      <a:pt x="15" y="682"/>
                    </a:cubicBezTo>
                    <a:cubicBezTo>
                      <a:pt x="17" y="688"/>
                      <a:pt x="17" y="688"/>
                      <a:pt x="17" y="688"/>
                    </a:cubicBezTo>
                    <a:cubicBezTo>
                      <a:pt x="15" y="689"/>
                      <a:pt x="15" y="689"/>
                      <a:pt x="15" y="689"/>
                    </a:cubicBezTo>
                    <a:cubicBezTo>
                      <a:pt x="17" y="689"/>
                      <a:pt x="17" y="694"/>
                      <a:pt x="18" y="694"/>
                    </a:cubicBezTo>
                    <a:cubicBezTo>
                      <a:pt x="15" y="695"/>
                      <a:pt x="13" y="698"/>
                      <a:pt x="11" y="697"/>
                    </a:cubicBezTo>
                    <a:cubicBezTo>
                      <a:pt x="12" y="701"/>
                      <a:pt x="9" y="707"/>
                      <a:pt x="11" y="710"/>
                    </a:cubicBezTo>
                    <a:cubicBezTo>
                      <a:pt x="10" y="710"/>
                      <a:pt x="10" y="710"/>
                      <a:pt x="10" y="710"/>
                    </a:cubicBezTo>
                    <a:cubicBezTo>
                      <a:pt x="16" y="714"/>
                      <a:pt x="11" y="722"/>
                      <a:pt x="17" y="724"/>
                    </a:cubicBezTo>
                    <a:cubicBezTo>
                      <a:pt x="14" y="726"/>
                      <a:pt x="14" y="726"/>
                      <a:pt x="14" y="726"/>
                    </a:cubicBezTo>
                    <a:cubicBezTo>
                      <a:pt x="14" y="732"/>
                      <a:pt x="20" y="731"/>
                      <a:pt x="22" y="734"/>
                    </a:cubicBezTo>
                    <a:cubicBezTo>
                      <a:pt x="22" y="736"/>
                      <a:pt x="22" y="739"/>
                      <a:pt x="22" y="742"/>
                    </a:cubicBezTo>
                    <a:cubicBezTo>
                      <a:pt x="18" y="734"/>
                      <a:pt x="17" y="745"/>
                      <a:pt x="15" y="747"/>
                    </a:cubicBezTo>
                    <a:cubicBezTo>
                      <a:pt x="15" y="750"/>
                      <a:pt x="16" y="759"/>
                      <a:pt x="19" y="761"/>
                    </a:cubicBezTo>
                    <a:cubicBezTo>
                      <a:pt x="16" y="758"/>
                      <a:pt x="13" y="760"/>
                      <a:pt x="13" y="754"/>
                    </a:cubicBezTo>
                    <a:cubicBezTo>
                      <a:pt x="7" y="757"/>
                      <a:pt x="14" y="764"/>
                      <a:pt x="13" y="771"/>
                    </a:cubicBezTo>
                    <a:cubicBezTo>
                      <a:pt x="11" y="771"/>
                      <a:pt x="11" y="771"/>
                      <a:pt x="11" y="771"/>
                    </a:cubicBezTo>
                    <a:cubicBezTo>
                      <a:pt x="13" y="781"/>
                      <a:pt x="17" y="782"/>
                      <a:pt x="22" y="786"/>
                    </a:cubicBezTo>
                    <a:cubicBezTo>
                      <a:pt x="18" y="787"/>
                      <a:pt x="18" y="786"/>
                      <a:pt x="14" y="783"/>
                    </a:cubicBezTo>
                    <a:cubicBezTo>
                      <a:pt x="12" y="790"/>
                      <a:pt x="15" y="801"/>
                      <a:pt x="14" y="809"/>
                    </a:cubicBezTo>
                    <a:cubicBezTo>
                      <a:pt x="12" y="812"/>
                      <a:pt x="10" y="810"/>
                      <a:pt x="9" y="807"/>
                    </a:cubicBezTo>
                    <a:cubicBezTo>
                      <a:pt x="12" y="816"/>
                      <a:pt x="9" y="826"/>
                      <a:pt x="15" y="831"/>
                    </a:cubicBezTo>
                    <a:cubicBezTo>
                      <a:pt x="12" y="829"/>
                      <a:pt x="13" y="834"/>
                      <a:pt x="12" y="837"/>
                    </a:cubicBezTo>
                    <a:cubicBezTo>
                      <a:pt x="13" y="837"/>
                      <a:pt x="15" y="838"/>
                      <a:pt x="15" y="838"/>
                    </a:cubicBezTo>
                    <a:cubicBezTo>
                      <a:pt x="17" y="843"/>
                      <a:pt x="19" y="854"/>
                      <a:pt x="17" y="860"/>
                    </a:cubicBezTo>
                    <a:cubicBezTo>
                      <a:pt x="15" y="858"/>
                      <a:pt x="15" y="858"/>
                      <a:pt x="15" y="858"/>
                    </a:cubicBezTo>
                    <a:cubicBezTo>
                      <a:pt x="15" y="871"/>
                      <a:pt x="25" y="877"/>
                      <a:pt x="20" y="892"/>
                    </a:cubicBezTo>
                    <a:cubicBezTo>
                      <a:pt x="19" y="894"/>
                      <a:pt x="15" y="889"/>
                      <a:pt x="16" y="894"/>
                    </a:cubicBezTo>
                    <a:cubicBezTo>
                      <a:pt x="18" y="897"/>
                      <a:pt x="22" y="896"/>
                      <a:pt x="21" y="903"/>
                    </a:cubicBezTo>
                    <a:cubicBezTo>
                      <a:pt x="17" y="903"/>
                      <a:pt x="17" y="903"/>
                      <a:pt x="17" y="903"/>
                    </a:cubicBezTo>
                    <a:cubicBezTo>
                      <a:pt x="21" y="907"/>
                      <a:pt x="21" y="907"/>
                      <a:pt x="21" y="907"/>
                    </a:cubicBezTo>
                    <a:cubicBezTo>
                      <a:pt x="24" y="905"/>
                      <a:pt x="23" y="897"/>
                      <a:pt x="27" y="902"/>
                    </a:cubicBezTo>
                    <a:cubicBezTo>
                      <a:pt x="23" y="909"/>
                      <a:pt x="30" y="908"/>
                      <a:pt x="26" y="915"/>
                    </a:cubicBezTo>
                    <a:cubicBezTo>
                      <a:pt x="26" y="914"/>
                      <a:pt x="23" y="911"/>
                      <a:pt x="21" y="910"/>
                    </a:cubicBezTo>
                    <a:cubicBezTo>
                      <a:pt x="17" y="926"/>
                      <a:pt x="25" y="932"/>
                      <a:pt x="20" y="948"/>
                    </a:cubicBezTo>
                    <a:cubicBezTo>
                      <a:pt x="23" y="956"/>
                      <a:pt x="24" y="966"/>
                      <a:pt x="26" y="971"/>
                    </a:cubicBezTo>
                    <a:cubicBezTo>
                      <a:pt x="23" y="971"/>
                      <a:pt x="19" y="971"/>
                      <a:pt x="16" y="967"/>
                    </a:cubicBezTo>
                    <a:cubicBezTo>
                      <a:pt x="16" y="974"/>
                      <a:pt x="24" y="977"/>
                      <a:pt x="19" y="982"/>
                    </a:cubicBezTo>
                    <a:cubicBezTo>
                      <a:pt x="24" y="985"/>
                      <a:pt x="22" y="1000"/>
                      <a:pt x="29" y="1002"/>
                    </a:cubicBezTo>
                    <a:cubicBezTo>
                      <a:pt x="28" y="1002"/>
                      <a:pt x="29" y="1009"/>
                      <a:pt x="25" y="1002"/>
                    </a:cubicBezTo>
                    <a:cubicBezTo>
                      <a:pt x="28" y="1011"/>
                      <a:pt x="19" y="1014"/>
                      <a:pt x="19" y="1018"/>
                    </a:cubicBezTo>
                    <a:cubicBezTo>
                      <a:pt x="19" y="1021"/>
                      <a:pt x="24" y="1016"/>
                      <a:pt x="24" y="1021"/>
                    </a:cubicBezTo>
                    <a:cubicBezTo>
                      <a:pt x="23" y="1022"/>
                      <a:pt x="23" y="1022"/>
                      <a:pt x="22" y="1022"/>
                    </a:cubicBezTo>
                    <a:cubicBezTo>
                      <a:pt x="24" y="1024"/>
                      <a:pt x="24" y="1024"/>
                      <a:pt x="24" y="1024"/>
                    </a:cubicBezTo>
                    <a:cubicBezTo>
                      <a:pt x="22" y="1027"/>
                      <a:pt x="20" y="1022"/>
                      <a:pt x="19" y="1022"/>
                    </a:cubicBezTo>
                    <a:cubicBezTo>
                      <a:pt x="17" y="1029"/>
                      <a:pt x="23" y="1034"/>
                      <a:pt x="23" y="1043"/>
                    </a:cubicBezTo>
                    <a:cubicBezTo>
                      <a:pt x="22" y="1042"/>
                      <a:pt x="22" y="1042"/>
                      <a:pt x="22" y="1042"/>
                    </a:cubicBezTo>
                    <a:cubicBezTo>
                      <a:pt x="22" y="1051"/>
                      <a:pt x="22" y="1051"/>
                      <a:pt x="22" y="1051"/>
                    </a:cubicBezTo>
                    <a:cubicBezTo>
                      <a:pt x="21" y="1050"/>
                      <a:pt x="21" y="1050"/>
                      <a:pt x="21" y="1050"/>
                    </a:cubicBezTo>
                    <a:cubicBezTo>
                      <a:pt x="24" y="1058"/>
                      <a:pt x="24" y="1058"/>
                      <a:pt x="24" y="1058"/>
                    </a:cubicBezTo>
                    <a:cubicBezTo>
                      <a:pt x="22" y="1057"/>
                      <a:pt x="22" y="1057"/>
                      <a:pt x="22" y="1057"/>
                    </a:cubicBezTo>
                    <a:cubicBezTo>
                      <a:pt x="23" y="1059"/>
                      <a:pt x="24" y="1059"/>
                      <a:pt x="24" y="1062"/>
                    </a:cubicBezTo>
                    <a:cubicBezTo>
                      <a:pt x="22" y="1061"/>
                      <a:pt x="22" y="1061"/>
                      <a:pt x="22" y="1061"/>
                    </a:cubicBezTo>
                    <a:cubicBezTo>
                      <a:pt x="25" y="1063"/>
                      <a:pt x="27" y="1072"/>
                      <a:pt x="27" y="1076"/>
                    </a:cubicBezTo>
                    <a:cubicBezTo>
                      <a:pt x="26" y="1077"/>
                      <a:pt x="26" y="1077"/>
                      <a:pt x="26" y="1077"/>
                    </a:cubicBezTo>
                    <a:cubicBezTo>
                      <a:pt x="31" y="1087"/>
                      <a:pt x="31" y="1087"/>
                      <a:pt x="31" y="1087"/>
                    </a:cubicBezTo>
                    <a:cubicBezTo>
                      <a:pt x="28" y="1092"/>
                      <a:pt x="25" y="1080"/>
                      <a:pt x="27" y="1091"/>
                    </a:cubicBezTo>
                    <a:cubicBezTo>
                      <a:pt x="22" y="1088"/>
                      <a:pt x="22" y="1088"/>
                      <a:pt x="22" y="1088"/>
                    </a:cubicBezTo>
                    <a:cubicBezTo>
                      <a:pt x="24" y="1095"/>
                      <a:pt x="22" y="1097"/>
                      <a:pt x="23" y="1102"/>
                    </a:cubicBezTo>
                    <a:cubicBezTo>
                      <a:pt x="26" y="1099"/>
                      <a:pt x="25" y="1096"/>
                      <a:pt x="27" y="1098"/>
                    </a:cubicBezTo>
                    <a:cubicBezTo>
                      <a:pt x="22" y="1104"/>
                      <a:pt x="29" y="1108"/>
                      <a:pt x="31" y="1113"/>
                    </a:cubicBezTo>
                    <a:cubicBezTo>
                      <a:pt x="31" y="1111"/>
                      <a:pt x="31" y="1109"/>
                      <a:pt x="28" y="1107"/>
                    </a:cubicBezTo>
                    <a:cubicBezTo>
                      <a:pt x="28" y="1104"/>
                      <a:pt x="31" y="1106"/>
                      <a:pt x="31" y="1104"/>
                    </a:cubicBezTo>
                    <a:cubicBezTo>
                      <a:pt x="28" y="1099"/>
                      <a:pt x="28" y="1099"/>
                      <a:pt x="28" y="1099"/>
                    </a:cubicBezTo>
                    <a:cubicBezTo>
                      <a:pt x="32" y="1098"/>
                      <a:pt x="32" y="1098"/>
                      <a:pt x="32" y="1098"/>
                    </a:cubicBezTo>
                    <a:cubicBezTo>
                      <a:pt x="29" y="1091"/>
                      <a:pt x="29" y="1091"/>
                      <a:pt x="29" y="1091"/>
                    </a:cubicBezTo>
                    <a:cubicBezTo>
                      <a:pt x="33" y="1091"/>
                      <a:pt x="30" y="1084"/>
                      <a:pt x="34" y="1087"/>
                    </a:cubicBezTo>
                    <a:cubicBezTo>
                      <a:pt x="32" y="1082"/>
                      <a:pt x="35" y="1079"/>
                      <a:pt x="31" y="1074"/>
                    </a:cubicBezTo>
                    <a:cubicBezTo>
                      <a:pt x="33" y="1071"/>
                      <a:pt x="34" y="1080"/>
                      <a:pt x="34" y="1076"/>
                    </a:cubicBezTo>
                    <a:cubicBezTo>
                      <a:pt x="31" y="1056"/>
                      <a:pt x="31" y="1035"/>
                      <a:pt x="33" y="1013"/>
                    </a:cubicBezTo>
                    <a:cubicBezTo>
                      <a:pt x="35" y="1015"/>
                      <a:pt x="35" y="1015"/>
                      <a:pt x="35" y="1015"/>
                    </a:cubicBezTo>
                    <a:cubicBezTo>
                      <a:pt x="33" y="1013"/>
                      <a:pt x="31" y="1010"/>
                      <a:pt x="30" y="1009"/>
                    </a:cubicBezTo>
                    <a:cubicBezTo>
                      <a:pt x="33" y="1005"/>
                      <a:pt x="37" y="991"/>
                      <a:pt x="31" y="986"/>
                    </a:cubicBezTo>
                    <a:cubicBezTo>
                      <a:pt x="32" y="986"/>
                      <a:pt x="33" y="987"/>
                      <a:pt x="33" y="987"/>
                    </a:cubicBezTo>
                    <a:cubicBezTo>
                      <a:pt x="32" y="980"/>
                      <a:pt x="36" y="967"/>
                      <a:pt x="36" y="957"/>
                    </a:cubicBezTo>
                    <a:cubicBezTo>
                      <a:pt x="30" y="953"/>
                      <a:pt x="40" y="942"/>
                      <a:pt x="31" y="938"/>
                    </a:cubicBezTo>
                    <a:cubicBezTo>
                      <a:pt x="33" y="940"/>
                      <a:pt x="33" y="940"/>
                      <a:pt x="33" y="940"/>
                    </a:cubicBezTo>
                    <a:cubicBezTo>
                      <a:pt x="31" y="944"/>
                      <a:pt x="27" y="935"/>
                      <a:pt x="25" y="934"/>
                    </a:cubicBezTo>
                    <a:cubicBezTo>
                      <a:pt x="31" y="931"/>
                      <a:pt x="29" y="934"/>
                      <a:pt x="34" y="931"/>
                    </a:cubicBezTo>
                    <a:cubicBezTo>
                      <a:pt x="32" y="935"/>
                      <a:pt x="32" y="935"/>
                      <a:pt x="32" y="935"/>
                    </a:cubicBezTo>
                    <a:cubicBezTo>
                      <a:pt x="37" y="934"/>
                      <a:pt x="37" y="934"/>
                      <a:pt x="37" y="934"/>
                    </a:cubicBezTo>
                    <a:cubicBezTo>
                      <a:pt x="25" y="921"/>
                      <a:pt x="42" y="910"/>
                      <a:pt x="34" y="902"/>
                    </a:cubicBezTo>
                    <a:cubicBezTo>
                      <a:pt x="34" y="902"/>
                      <a:pt x="35" y="902"/>
                      <a:pt x="35" y="903"/>
                    </a:cubicBezTo>
                    <a:cubicBezTo>
                      <a:pt x="38" y="897"/>
                      <a:pt x="32" y="894"/>
                      <a:pt x="31" y="890"/>
                    </a:cubicBezTo>
                    <a:cubicBezTo>
                      <a:pt x="33" y="889"/>
                      <a:pt x="34" y="892"/>
                      <a:pt x="36" y="894"/>
                    </a:cubicBezTo>
                    <a:cubicBezTo>
                      <a:pt x="38" y="885"/>
                      <a:pt x="32" y="869"/>
                      <a:pt x="35" y="859"/>
                    </a:cubicBezTo>
                    <a:cubicBezTo>
                      <a:pt x="32" y="855"/>
                      <a:pt x="31" y="860"/>
                      <a:pt x="29" y="856"/>
                    </a:cubicBezTo>
                    <a:cubicBezTo>
                      <a:pt x="30" y="853"/>
                      <a:pt x="32" y="851"/>
                      <a:pt x="34" y="855"/>
                    </a:cubicBezTo>
                    <a:cubicBezTo>
                      <a:pt x="39" y="846"/>
                      <a:pt x="30" y="825"/>
                      <a:pt x="35" y="812"/>
                    </a:cubicBezTo>
                    <a:cubicBezTo>
                      <a:pt x="32" y="805"/>
                      <a:pt x="30" y="809"/>
                      <a:pt x="28" y="798"/>
                    </a:cubicBezTo>
                    <a:cubicBezTo>
                      <a:pt x="30" y="801"/>
                      <a:pt x="36" y="796"/>
                      <a:pt x="36" y="802"/>
                    </a:cubicBezTo>
                    <a:cubicBezTo>
                      <a:pt x="36" y="802"/>
                      <a:pt x="36" y="802"/>
                      <a:pt x="36" y="802"/>
                    </a:cubicBezTo>
                    <a:cubicBezTo>
                      <a:pt x="38" y="803"/>
                      <a:pt x="38" y="803"/>
                      <a:pt x="38" y="803"/>
                    </a:cubicBezTo>
                    <a:cubicBezTo>
                      <a:pt x="39" y="792"/>
                      <a:pt x="39" y="777"/>
                      <a:pt x="33" y="771"/>
                    </a:cubicBezTo>
                    <a:cubicBezTo>
                      <a:pt x="38" y="771"/>
                      <a:pt x="34" y="769"/>
                      <a:pt x="36" y="765"/>
                    </a:cubicBezTo>
                    <a:cubicBezTo>
                      <a:pt x="36" y="764"/>
                      <a:pt x="36" y="765"/>
                      <a:pt x="35" y="766"/>
                    </a:cubicBezTo>
                    <a:cubicBezTo>
                      <a:pt x="31" y="762"/>
                      <a:pt x="35" y="760"/>
                      <a:pt x="35" y="757"/>
                    </a:cubicBezTo>
                    <a:cubicBezTo>
                      <a:pt x="36" y="758"/>
                      <a:pt x="36" y="758"/>
                      <a:pt x="36" y="758"/>
                    </a:cubicBezTo>
                    <a:cubicBezTo>
                      <a:pt x="33" y="750"/>
                      <a:pt x="33" y="750"/>
                      <a:pt x="33" y="750"/>
                    </a:cubicBezTo>
                    <a:cubicBezTo>
                      <a:pt x="33" y="749"/>
                      <a:pt x="34" y="747"/>
                      <a:pt x="36" y="747"/>
                    </a:cubicBezTo>
                    <a:cubicBezTo>
                      <a:pt x="32" y="747"/>
                      <a:pt x="32" y="747"/>
                      <a:pt x="32" y="747"/>
                    </a:cubicBezTo>
                    <a:cubicBezTo>
                      <a:pt x="32" y="743"/>
                      <a:pt x="37" y="745"/>
                      <a:pt x="36" y="740"/>
                    </a:cubicBezTo>
                    <a:cubicBezTo>
                      <a:pt x="33" y="741"/>
                      <a:pt x="33" y="741"/>
                      <a:pt x="33" y="741"/>
                    </a:cubicBezTo>
                    <a:cubicBezTo>
                      <a:pt x="35" y="737"/>
                      <a:pt x="31" y="732"/>
                      <a:pt x="35" y="731"/>
                    </a:cubicBezTo>
                    <a:cubicBezTo>
                      <a:pt x="36" y="731"/>
                      <a:pt x="35" y="732"/>
                      <a:pt x="35" y="733"/>
                    </a:cubicBezTo>
                    <a:cubicBezTo>
                      <a:pt x="41" y="728"/>
                      <a:pt x="34" y="719"/>
                      <a:pt x="36" y="713"/>
                    </a:cubicBezTo>
                    <a:cubicBezTo>
                      <a:pt x="31" y="715"/>
                      <a:pt x="31" y="715"/>
                      <a:pt x="31" y="715"/>
                    </a:cubicBezTo>
                    <a:cubicBezTo>
                      <a:pt x="29" y="708"/>
                      <a:pt x="32" y="711"/>
                      <a:pt x="34" y="711"/>
                    </a:cubicBezTo>
                    <a:cubicBezTo>
                      <a:pt x="34" y="707"/>
                      <a:pt x="35" y="706"/>
                      <a:pt x="36" y="700"/>
                    </a:cubicBezTo>
                    <a:cubicBezTo>
                      <a:pt x="35" y="698"/>
                      <a:pt x="34" y="699"/>
                      <a:pt x="32" y="698"/>
                    </a:cubicBezTo>
                    <a:cubicBezTo>
                      <a:pt x="34" y="692"/>
                      <a:pt x="34" y="692"/>
                      <a:pt x="34" y="692"/>
                    </a:cubicBezTo>
                    <a:cubicBezTo>
                      <a:pt x="37" y="696"/>
                      <a:pt x="37" y="696"/>
                      <a:pt x="37" y="696"/>
                    </a:cubicBezTo>
                    <a:cubicBezTo>
                      <a:pt x="29" y="687"/>
                      <a:pt x="38" y="674"/>
                      <a:pt x="30" y="668"/>
                    </a:cubicBezTo>
                    <a:cubicBezTo>
                      <a:pt x="32" y="665"/>
                      <a:pt x="34" y="671"/>
                      <a:pt x="35" y="669"/>
                    </a:cubicBezTo>
                    <a:cubicBezTo>
                      <a:pt x="38" y="659"/>
                      <a:pt x="29" y="646"/>
                      <a:pt x="33" y="638"/>
                    </a:cubicBezTo>
                    <a:cubicBezTo>
                      <a:pt x="37" y="624"/>
                      <a:pt x="34" y="608"/>
                      <a:pt x="36" y="592"/>
                    </a:cubicBezTo>
                    <a:cubicBezTo>
                      <a:pt x="35" y="592"/>
                      <a:pt x="35" y="592"/>
                      <a:pt x="35" y="592"/>
                    </a:cubicBezTo>
                    <a:cubicBezTo>
                      <a:pt x="36" y="581"/>
                      <a:pt x="36" y="581"/>
                      <a:pt x="36" y="581"/>
                    </a:cubicBezTo>
                    <a:cubicBezTo>
                      <a:pt x="33" y="578"/>
                      <a:pt x="34" y="571"/>
                      <a:pt x="30" y="566"/>
                    </a:cubicBezTo>
                    <a:cubicBezTo>
                      <a:pt x="31" y="567"/>
                      <a:pt x="33" y="566"/>
                      <a:pt x="34" y="567"/>
                    </a:cubicBezTo>
                    <a:cubicBezTo>
                      <a:pt x="34" y="562"/>
                      <a:pt x="32" y="557"/>
                      <a:pt x="34" y="554"/>
                    </a:cubicBezTo>
                    <a:cubicBezTo>
                      <a:pt x="35" y="556"/>
                      <a:pt x="35" y="556"/>
                      <a:pt x="35" y="556"/>
                    </a:cubicBezTo>
                    <a:cubicBezTo>
                      <a:pt x="36" y="545"/>
                      <a:pt x="36" y="531"/>
                      <a:pt x="33" y="525"/>
                    </a:cubicBezTo>
                    <a:cubicBezTo>
                      <a:pt x="33" y="522"/>
                      <a:pt x="36" y="522"/>
                      <a:pt x="38" y="521"/>
                    </a:cubicBezTo>
                    <a:cubicBezTo>
                      <a:pt x="38" y="515"/>
                      <a:pt x="36" y="511"/>
                      <a:pt x="34" y="506"/>
                    </a:cubicBezTo>
                    <a:cubicBezTo>
                      <a:pt x="34" y="505"/>
                      <a:pt x="35" y="503"/>
                      <a:pt x="36" y="502"/>
                    </a:cubicBezTo>
                    <a:cubicBezTo>
                      <a:pt x="33" y="500"/>
                      <a:pt x="33" y="500"/>
                      <a:pt x="33" y="500"/>
                    </a:cubicBezTo>
                    <a:cubicBezTo>
                      <a:pt x="33" y="497"/>
                      <a:pt x="36" y="499"/>
                      <a:pt x="37" y="497"/>
                    </a:cubicBezTo>
                    <a:cubicBezTo>
                      <a:pt x="32" y="488"/>
                      <a:pt x="36" y="477"/>
                      <a:pt x="36" y="470"/>
                    </a:cubicBezTo>
                    <a:cubicBezTo>
                      <a:pt x="34" y="471"/>
                      <a:pt x="34" y="471"/>
                      <a:pt x="34" y="471"/>
                    </a:cubicBezTo>
                    <a:cubicBezTo>
                      <a:pt x="33" y="468"/>
                      <a:pt x="35" y="463"/>
                      <a:pt x="37" y="466"/>
                    </a:cubicBezTo>
                    <a:cubicBezTo>
                      <a:pt x="39" y="453"/>
                      <a:pt x="32" y="447"/>
                      <a:pt x="32" y="429"/>
                    </a:cubicBezTo>
                    <a:cubicBezTo>
                      <a:pt x="39" y="427"/>
                      <a:pt x="31" y="413"/>
                      <a:pt x="38" y="411"/>
                    </a:cubicBezTo>
                    <a:cubicBezTo>
                      <a:pt x="36" y="403"/>
                      <a:pt x="39" y="398"/>
                      <a:pt x="35" y="393"/>
                    </a:cubicBezTo>
                    <a:cubicBezTo>
                      <a:pt x="35" y="393"/>
                      <a:pt x="36" y="392"/>
                      <a:pt x="36" y="394"/>
                    </a:cubicBezTo>
                    <a:cubicBezTo>
                      <a:pt x="39" y="391"/>
                      <a:pt x="36" y="381"/>
                      <a:pt x="35" y="373"/>
                    </a:cubicBezTo>
                    <a:cubicBezTo>
                      <a:pt x="37" y="373"/>
                      <a:pt x="37" y="373"/>
                      <a:pt x="37" y="373"/>
                    </a:cubicBezTo>
                    <a:cubicBezTo>
                      <a:pt x="32" y="370"/>
                      <a:pt x="33" y="357"/>
                      <a:pt x="29" y="355"/>
                    </a:cubicBezTo>
                    <a:cubicBezTo>
                      <a:pt x="30" y="354"/>
                      <a:pt x="31" y="356"/>
                      <a:pt x="32" y="357"/>
                    </a:cubicBezTo>
                    <a:cubicBezTo>
                      <a:pt x="36" y="353"/>
                      <a:pt x="29" y="350"/>
                      <a:pt x="30" y="345"/>
                    </a:cubicBezTo>
                    <a:cubicBezTo>
                      <a:pt x="32" y="346"/>
                      <a:pt x="33" y="344"/>
                      <a:pt x="34" y="345"/>
                    </a:cubicBezTo>
                    <a:cubicBezTo>
                      <a:pt x="39" y="329"/>
                      <a:pt x="30" y="305"/>
                      <a:pt x="34" y="283"/>
                    </a:cubicBezTo>
                    <a:cubicBezTo>
                      <a:pt x="34" y="277"/>
                      <a:pt x="29" y="285"/>
                      <a:pt x="29" y="277"/>
                    </a:cubicBezTo>
                    <a:cubicBezTo>
                      <a:pt x="31" y="275"/>
                      <a:pt x="34" y="281"/>
                      <a:pt x="35" y="276"/>
                    </a:cubicBezTo>
                    <a:cubicBezTo>
                      <a:pt x="32" y="272"/>
                      <a:pt x="33" y="271"/>
                      <a:pt x="33" y="266"/>
                    </a:cubicBezTo>
                    <a:cubicBezTo>
                      <a:pt x="34" y="267"/>
                      <a:pt x="36" y="266"/>
                      <a:pt x="37" y="270"/>
                    </a:cubicBezTo>
                    <a:cubicBezTo>
                      <a:pt x="39" y="267"/>
                      <a:pt x="33" y="258"/>
                      <a:pt x="37" y="252"/>
                    </a:cubicBezTo>
                    <a:cubicBezTo>
                      <a:pt x="35" y="252"/>
                      <a:pt x="34" y="251"/>
                      <a:pt x="34" y="250"/>
                    </a:cubicBezTo>
                    <a:cubicBezTo>
                      <a:pt x="29" y="242"/>
                      <a:pt x="38" y="231"/>
                      <a:pt x="35" y="231"/>
                    </a:cubicBezTo>
                    <a:cubicBezTo>
                      <a:pt x="35" y="231"/>
                      <a:pt x="35" y="228"/>
                      <a:pt x="34" y="230"/>
                    </a:cubicBezTo>
                    <a:cubicBezTo>
                      <a:pt x="34" y="227"/>
                      <a:pt x="35" y="223"/>
                      <a:pt x="37" y="224"/>
                    </a:cubicBezTo>
                    <a:cubicBezTo>
                      <a:pt x="36" y="222"/>
                      <a:pt x="34" y="221"/>
                      <a:pt x="34" y="218"/>
                    </a:cubicBezTo>
                    <a:cubicBezTo>
                      <a:pt x="37" y="220"/>
                      <a:pt x="37" y="220"/>
                      <a:pt x="37" y="220"/>
                    </a:cubicBezTo>
                    <a:cubicBezTo>
                      <a:pt x="36" y="218"/>
                      <a:pt x="34" y="217"/>
                      <a:pt x="34" y="215"/>
                    </a:cubicBezTo>
                    <a:cubicBezTo>
                      <a:pt x="32" y="217"/>
                      <a:pt x="32" y="217"/>
                      <a:pt x="32" y="217"/>
                    </a:cubicBezTo>
                    <a:cubicBezTo>
                      <a:pt x="35" y="214"/>
                      <a:pt x="29" y="207"/>
                      <a:pt x="34" y="207"/>
                    </a:cubicBezTo>
                    <a:cubicBezTo>
                      <a:pt x="34" y="209"/>
                      <a:pt x="34" y="209"/>
                      <a:pt x="34" y="209"/>
                    </a:cubicBezTo>
                    <a:cubicBezTo>
                      <a:pt x="37" y="202"/>
                      <a:pt x="37" y="202"/>
                      <a:pt x="37" y="202"/>
                    </a:cubicBezTo>
                    <a:cubicBezTo>
                      <a:pt x="35" y="200"/>
                      <a:pt x="33" y="197"/>
                      <a:pt x="33" y="193"/>
                    </a:cubicBezTo>
                    <a:cubicBezTo>
                      <a:pt x="39" y="191"/>
                      <a:pt x="35" y="182"/>
                      <a:pt x="35" y="176"/>
                    </a:cubicBezTo>
                    <a:cubicBezTo>
                      <a:pt x="37" y="176"/>
                      <a:pt x="37" y="176"/>
                      <a:pt x="37" y="176"/>
                    </a:cubicBezTo>
                    <a:cubicBezTo>
                      <a:pt x="34" y="172"/>
                      <a:pt x="36" y="161"/>
                      <a:pt x="35" y="163"/>
                    </a:cubicBezTo>
                    <a:cubicBezTo>
                      <a:pt x="35" y="159"/>
                      <a:pt x="36" y="153"/>
                      <a:pt x="38" y="155"/>
                    </a:cubicBezTo>
                    <a:cubicBezTo>
                      <a:pt x="37" y="152"/>
                      <a:pt x="37" y="144"/>
                      <a:pt x="33" y="143"/>
                    </a:cubicBezTo>
                    <a:cubicBezTo>
                      <a:pt x="38" y="136"/>
                      <a:pt x="38" y="136"/>
                      <a:pt x="38" y="136"/>
                    </a:cubicBezTo>
                    <a:cubicBezTo>
                      <a:pt x="31" y="132"/>
                      <a:pt x="40" y="122"/>
                      <a:pt x="33" y="122"/>
                    </a:cubicBezTo>
                    <a:cubicBezTo>
                      <a:pt x="34" y="118"/>
                      <a:pt x="36" y="119"/>
                      <a:pt x="37" y="116"/>
                    </a:cubicBezTo>
                    <a:cubicBezTo>
                      <a:pt x="34" y="111"/>
                      <a:pt x="34" y="105"/>
                      <a:pt x="35" y="100"/>
                    </a:cubicBezTo>
                    <a:cubicBezTo>
                      <a:pt x="36" y="100"/>
                      <a:pt x="36" y="100"/>
                      <a:pt x="36" y="100"/>
                    </a:cubicBezTo>
                    <a:cubicBezTo>
                      <a:pt x="36" y="94"/>
                      <a:pt x="33" y="88"/>
                      <a:pt x="32" y="80"/>
                    </a:cubicBezTo>
                    <a:cubicBezTo>
                      <a:pt x="38" y="78"/>
                      <a:pt x="38" y="78"/>
                      <a:pt x="38" y="78"/>
                    </a:cubicBezTo>
                    <a:cubicBezTo>
                      <a:pt x="37" y="74"/>
                      <a:pt x="33" y="73"/>
                      <a:pt x="34" y="69"/>
                    </a:cubicBezTo>
                    <a:cubicBezTo>
                      <a:pt x="35" y="68"/>
                      <a:pt x="35" y="69"/>
                      <a:pt x="35" y="70"/>
                    </a:cubicBezTo>
                    <a:cubicBezTo>
                      <a:pt x="34" y="66"/>
                      <a:pt x="36" y="61"/>
                      <a:pt x="37" y="58"/>
                    </a:cubicBezTo>
                    <a:cubicBezTo>
                      <a:pt x="33" y="53"/>
                      <a:pt x="34" y="48"/>
                      <a:pt x="30" y="43"/>
                    </a:cubicBezTo>
                    <a:cubicBezTo>
                      <a:pt x="35" y="38"/>
                      <a:pt x="32" y="50"/>
                      <a:pt x="37" y="46"/>
                    </a:cubicBezTo>
                    <a:cubicBezTo>
                      <a:pt x="39" y="37"/>
                      <a:pt x="37" y="29"/>
                      <a:pt x="34" y="20"/>
                    </a:cubicBezTo>
                    <a:cubicBezTo>
                      <a:pt x="35" y="19"/>
                      <a:pt x="36" y="20"/>
                      <a:pt x="37" y="20"/>
                    </a:cubicBezTo>
                    <a:cubicBezTo>
                      <a:pt x="37" y="20"/>
                      <a:pt x="24" y="2"/>
                      <a:pt x="19" y="5"/>
                    </a:cubicBezTo>
                    <a:cubicBezTo>
                      <a:pt x="15" y="3"/>
                      <a:pt x="13" y="0"/>
                      <a:pt x="10" y="8"/>
                    </a:cubicBezTo>
                    <a:cubicBezTo>
                      <a:pt x="12" y="11"/>
                      <a:pt x="15" y="18"/>
                      <a:pt x="11" y="20"/>
                    </a:cubicBezTo>
                    <a:cubicBezTo>
                      <a:pt x="15" y="20"/>
                      <a:pt x="15" y="20"/>
                      <a:pt x="15" y="20"/>
                    </a:cubicBezTo>
                    <a:cubicBezTo>
                      <a:pt x="16" y="30"/>
                      <a:pt x="7" y="21"/>
                      <a:pt x="7" y="34"/>
                    </a:cubicBezTo>
                    <a:cubicBezTo>
                      <a:pt x="8" y="31"/>
                      <a:pt x="8" y="31"/>
                      <a:pt x="8" y="31"/>
                    </a:cubicBezTo>
                    <a:cubicBezTo>
                      <a:pt x="8" y="33"/>
                      <a:pt x="11" y="35"/>
                      <a:pt x="10" y="38"/>
                    </a:cubicBezTo>
                    <a:cubicBezTo>
                      <a:pt x="9" y="39"/>
                      <a:pt x="8" y="37"/>
                      <a:pt x="7" y="36"/>
                    </a:cubicBezTo>
                    <a:cubicBezTo>
                      <a:pt x="12" y="46"/>
                      <a:pt x="12" y="46"/>
                      <a:pt x="12" y="46"/>
                    </a:cubicBezTo>
                    <a:cubicBezTo>
                      <a:pt x="10" y="47"/>
                      <a:pt x="9" y="46"/>
                      <a:pt x="7" y="44"/>
                    </a:cubicBezTo>
                    <a:cubicBezTo>
                      <a:pt x="7" y="54"/>
                      <a:pt x="14" y="42"/>
                      <a:pt x="13" y="54"/>
                    </a:cubicBezTo>
                    <a:cubicBezTo>
                      <a:pt x="11" y="56"/>
                      <a:pt x="10" y="53"/>
                      <a:pt x="9" y="52"/>
                    </a:cubicBezTo>
                    <a:cubicBezTo>
                      <a:pt x="6" y="57"/>
                      <a:pt x="9" y="61"/>
                      <a:pt x="11" y="66"/>
                    </a:cubicBezTo>
                    <a:cubicBezTo>
                      <a:pt x="7" y="66"/>
                      <a:pt x="8" y="63"/>
                      <a:pt x="6" y="67"/>
                    </a:cubicBezTo>
                    <a:cubicBezTo>
                      <a:pt x="7" y="66"/>
                      <a:pt x="10" y="66"/>
                      <a:pt x="11" y="69"/>
                    </a:cubicBezTo>
                    <a:cubicBezTo>
                      <a:pt x="7" y="68"/>
                      <a:pt x="9" y="72"/>
                      <a:pt x="8" y="76"/>
                    </a:cubicBezTo>
                    <a:cubicBezTo>
                      <a:pt x="9" y="75"/>
                      <a:pt x="11" y="75"/>
                      <a:pt x="11" y="77"/>
                    </a:cubicBezTo>
                    <a:cubicBezTo>
                      <a:pt x="12" y="78"/>
                      <a:pt x="11" y="80"/>
                      <a:pt x="11" y="82"/>
                    </a:cubicBezTo>
                    <a:cubicBezTo>
                      <a:pt x="14" y="78"/>
                      <a:pt x="14" y="78"/>
                      <a:pt x="14" y="78"/>
                    </a:cubicBezTo>
                    <a:cubicBezTo>
                      <a:pt x="17" y="84"/>
                      <a:pt x="13" y="87"/>
                      <a:pt x="11" y="92"/>
                    </a:cubicBezTo>
                    <a:cubicBezTo>
                      <a:pt x="10" y="91"/>
                      <a:pt x="10" y="91"/>
                      <a:pt x="10" y="90"/>
                    </a:cubicBezTo>
                    <a:cubicBezTo>
                      <a:pt x="8" y="94"/>
                      <a:pt x="6" y="99"/>
                      <a:pt x="9" y="105"/>
                    </a:cubicBezTo>
                    <a:cubicBezTo>
                      <a:pt x="8" y="105"/>
                      <a:pt x="8" y="105"/>
                      <a:pt x="8" y="105"/>
                    </a:cubicBezTo>
                    <a:cubicBezTo>
                      <a:pt x="12" y="116"/>
                      <a:pt x="14" y="101"/>
                      <a:pt x="17" y="115"/>
                    </a:cubicBezTo>
                    <a:cubicBezTo>
                      <a:pt x="16" y="119"/>
                      <a:pt x="6" y="112"/>
                      <a:pt x="10" y="123"/>
                    </a:cubicBezTo>
                    <a:cubicBezTo>
                      <a:pt x="13" y="118"/>
                      <a:pt x="17" y="129"/>
                      <a:pt x="18" y="135"/>
                    </a:cubicBezTo>
                    <a:cubicBezTo>
                      <a:pt x="12" y="129"/>
                      <a:pt x="12" y="129"/>
                      <a:pt x="12" y="129"/>
                    </a:cubicBezTo>
                    <a:cubicBezTo>
                      <a:pt x="12" y="131"/>
                      <a:pt x="13" y="135"/>
                      <a:pt x="13" y="136"/>
                    </a:cubicBezTo>
                    <a:cubicBezTo>
                      <a:pt x="14" y="136"/>
                      <a:pt x="14" y="136"/>
                      <a:pt x="14" y="136"/>
                    </a:cubicBezTo>
                    <a:cubicBezTo>
                      <a:pt x="20" y="136"/>
                      <a:pt x="13" y="144"/>
                      <a:pt x="17" y="148"/>
                    </a:cubicBezTo>
                    <a:cubicBezTo>
                      <a:pt x="9" y="143"/>
                      <a:pt x="11" y="142"/>
                      <a:pt x="3" y="141"/>
                    </a:cubicBezTo>
                    <a:cubicBezTo>
                      <a:pt x="7" y="145"/>
                      <a:pt x="11" y="150"/>
                      <a:pt x="10" y="157"/>
                    </a:cubicBezTo>
                    <a:cubicBezTo>
                      <a:pt x="4" y="151"/>
                      <a:pt x="4" y="151"/>
                      <a:pt x="4" y="151"/>
                    </a:cubicBezTo>
                    <a:cubicBezTo>
                      <a:pt x="3" y="161"/>
                      <a:pt x="12" y="173"/>
                      <a:pt x="17" y="181"/>
                    </a:cubicBezTo>
                    <a:cubicBezTo>
                      <a:pt x="12" y="179"/>
                      <a:pt x="11" y="182"/>
                      <a:pt x="7" y="178"/>
                    </a:cubicBezTo>
                    <a:cubicBezTo>
                      <a:pt x="8" y="188"/>
                      <a:pt x="8" y="188"/>
                      <a:pt x="8" y="188"/>
                    </a:cubicBezTo>
                    <a:cubicBezTo>
                      <a:pt x="3" y="185"/>
                      <a:pt x="3" y="185"/>
                      <a:pt x="3" y="185"/>
                    </a:cubicBezTo>
                    <a:cubicBezTo>
                      <a:pt x="8" y="189"/>
                      <a:pt x="5" y="193"/>
                      <a:pt x="11" y="193"/>
                    </a:cubicBezTo>
                    <a:cubicBezTo>
                      <a:pt x="10" y="192"/>
                      <a:pt x="9" y="192"/>
                      <a:pt x="10" y="190"/>
                    </a:cubicBezTo>
                    <a:cubicBezTo>
                      <a:pt x="12" y="190"/>
                      <a:pt x="15" y="192"/>
                      <a:pt x="15" y="197"/>
                    </a:cubicBezTo>
                    <a:cubicBezTo>
                      <a:pt x="14" y="200"/>
                      <a:pt x="13" y="195"/>
                      <a:pt x="11" y="196"/>
                    </a:cubicBezTo>
                    <a:cubicBezTo>
                      <a:pt x="14" y="199"/>
                      <a:pt x="9" y="199"/>
                      <a:pt x="11" y="202"/>
                    </a:cubicBezTo>
                    <a:cubicBezTo>
                      <a:pt x="14" y="199"/>
                      <a:pt x="14" y="199"/>
                      <a:pt x="14" y="199"/>
                    </a:cubicBezTo>
                    <a:cubicBezTo>
                      <a:pt x="18" y="202"/>
                      <a:pt x="14" y="205"/>
                      <a:pt x="16" y="208"/>
                    </a:cubicBezTo>
                    <a:cubicBezTo>
                      <a:pt x="14" y="204"/>
                      <a:pt x="12" y="205"/>
                      <a:pt x="10" y="207"/>
                    </a:cubicBezTo>
                    <a:cubicBezTo>
                      <a:pt x="11" y="207"/>
                      <a:pt x="11" y="207"/>
                      <a:pt x="11" y="207"/>
                    </a:cubicBezTo>
                    <a:cubicBezTo>
                      <a:pt x="11" y="209"/>
                      <a:pt x="13" y="212"/>
                      <a:pt x="11" y="214"/>
                    </a:cubicBezTo>
                    <a:cubicBezTo>
                      <a:pt x="6" y="212"/>
                      <a:pt x="6" y="212"/>
                      <a:pt x="6" y="212"/>
                    </a:cubicBezTo>
                    <a:cubicBezTo>
                      <a:pt x="10" y="215"/>
                      <a:pt x="10" y="215"/>
                      <a:pt x="10" y="215"/>
                    </a:cubicBezTo>
                    <a:cubicBezTo>
                      <a:pt x="9" y="217"/>
                      <a:pt x="7" y="217"/>
                      <a:pt x="6" y="215"/>
                    </a:cubicBezTo>
                    <a:cubicBezTo>
                      <a:pt x="3" y="226"/>
                      <a:pt x="17" y="215"/>
                      <a:pt x="13" y="229"/>
                    </a:cubicBezTo>
                    <a:cubicBezTo>
                      <a:pt x="11" y="229"/>
                      <a:pt x="9" y="227"/>
                      <a:pt x="11" y="223"/>
                    </a:cubicBezTo>
                    <a:cubicBezTo>
                      <a:pt x="8" y="223"/>
                      <a:pt x="6" y="224"/>
                      <a:pt x="5" y="228"/>
                    </a:cubicBezTo>
                    <a:cubicBezTo>
                      <a:pt x="4" y="228"/>
                      <a:pt x="4" y="228"/>
                      <a:pt x="4" y="228"/>
                    </a:cubicBezTo>
                    <a:cubicBezTo>
                      <a:pt x="4" y="235"/>
                      <a:pt x="4" y="245"/>
                      <a:pt x="7" y="249"/>
                    </a:cubicBezTo>
                    <a:close/>
                  </a:path>
                </a:pathLst>
              </a:custGeom>
              <a:grpFill/>
              <a:ln w="9525">
                <a:noFill/>
                <a:round/>
                <a:headEnd/>
                <a:tailEnd/>
              </a:ln>
            </p:spPr>
            <p:txBody>
              <a:bodyPr/>
              <a:lstStyle/>
              <a:p>
                <a:pPr>
                  <a:defRPr/>
                </a:pPr>
                <a:endParaRPr lang="en-US"/>
              </a:p>
            </p:txBody>
          </p:sp>
          <p:sp>
            <p:nvSpPr>
              <p:cNvPr id="26" name="Freeform 344"/>
              <p:cNvSpPr>
                <a:spLocks/>
              </p:cNvSpPr>
              <p:nvPr/>
            </p:nvSpPr>
            <p:spPr bwMode="gray">
              <a:xfrm rot="18078277">
                <a:off x="2489245" y="4896689"/>
                <a:ext cx="88850" cy="611493"/>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sp>
            <p:nvSpPr>
              <p:cNvPr id="27" name="Freeform 344"/>
              <p:cNvSpPr>
                <a:spLocks/>
              </p:cNvSpPr>
              <p:nvPr/>
            </p:nvSpPr>
            <p:spPr bwMode="gray">
              <a:xfrm rot="1878277">
                <a:off x="2913940" y="4795872"/>
                <a:ext cx="88850" cy="611491"/>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grpSp>
        <p:sp>
          <p:nvSpPr>
            <p:cNvPr id="28" name="Rechteck 27"/>
            <p:cNvSpPr/>
            <p:nvPr/>
          </p:nvSpPr>
          <p:spPr bwMode="gray">
            <a:xfrm>
              <a:off x="6794274" y="2561935"/>
              <a:ext cx="1069520" cy="369345"/>
            </a:xfrm>
            <a:prstGeom prst="rect">
              <a:avLst/>
            </a:prstGeom>
          </p:spPr>
          <p:txBody>
            <a:bodyPr wrap="none">
              <a:spAutoFit/>
            </a:bodyPr>
            <a:lstStyle/>
            <a:p>
              <a:pPr>
                <a:defRPr/>
              </a:pPr>
              <a:r>
                <a:rPr lang="en-US" b="1" dirty="0">
                  <a:solidFill>
                    <a:schemeClr val="accent1"/>
                  </a:solidFill>
                  <a:effectLst>
                    <a:innerShdw blurRad="63500" dist="50800" dir="13500000">
                      <a:prstClr val="black">
                        <a:alpha val="50000"/>
                      </a:prstClr>
                    </a:innerShdw>
                  </a:effectLst>
                </a:rPr>
                <a:t>Support</a:t>
              </a:r>
            </a:p>
          </p:txBody>
        </p:sp>
        <p:grpSp>
          <p:nvGrpSpPr>
            <p:cNvPr id="10" name="Gruppieren 9"/>
            <p:cNvGrpSpPr/>
            <p:nvPr/>
          </p:nvGrpSpPr>
          <p:grpSpPr bwMode="gray">
            <a:xfrm rot="15808132">
              <a:off x="6290028" y="431309"/>
              <a:ext cx="373582" cy="1768278"/>
              <a:chOff x="2948009" y="231799"/>
              <a:chExt cx="703906" cy="3331804"/>
            </a:xfrm>
            <a:solidFill>
              <a:srgbClr val="C00000"/>
            </a:solidFill>
          </p:grpSpPr>
          <p:sp>
            <p:nvSpPr>
              <p:cNvPr id="11" name="Freeform 372"/>
              <p:cNvSpPr>
                <a:spLocks/>
              </p:cNvSpPr>
              <p:nvPr/>
            </p:nvSpPr>
            <p:spPr bwMode="gray">
              <a:xfrm rot="9978277">
                <a:off x="3028729" y="231799"/>
                <a:ext cx="101075" cy="3331804"/>
              </a:xfrm>
              <a:custGeom>
                <a:avLst/>
                <a:gdLst/>
                <a:ahLst/>
                <a:cxnLst>
                  <a:cxn ang="0">
                    <a:pos x="4" y="284"/>
                  </a:cxn>
                  <a:cxn ang="0">
                    <a:pos x="5" y="309"/>
                  </a:cxn>
                  <a:cxn ang="0">
                    <a:pos x="2" y="334"/>
                  </a:cxn>
                  <a:cxn ang="0">
                    <a:pos x="8" y="376"/>
                  </a:cxn>
                  <a:cxn ang="0">
                    <a:pos x="4" y="443"/>
                  </a:cxn>
                  <a:cxn ang="0">
                    <a:pos x="8" y="470"/>
                  </a:cxn>
                  <a:cxn ang="0">
                    <a:pos x="6" y="493"/>
                  </a:cxn>
                  <a:cxn ang="0">
                    <a:pos x="8" y="516"/>
                  </a:cxn>
                  <a:cxn ang="0">
                    <a:pos x="4" y="558"/>
                  </a:cxn>
                  <a:cxn ang="0">
                    <a:pos x="5" y="590"/>
                  </a:cxn>
                  <a:cxn ang="0">
                    <a:pos x="10" y="604"/>
                  </a:cxn>
                  <a:cxn ang="0">
                    <a:pos x="8" y="634"/>
                  </a:cxn>
                  <a:cxn ang="0">
                    <a:pos x="22" y="684"/>
                  </a:cxn>
                  <a:cxn ang="0">
                    <a:pos x="11" y="697"/>
                  </a:cxn>
                  <a:cxn ang="0">
                    <a:pos x="22" y="734"/>
                  </a:cxn>
                  <a:cxn ang="0">
                    <a:pos x="13" y="771"/>
                  </a:cxn>
                  <a:cxn ang="0">
                    <a:pos x="9" y="807"/>
                  </a:cxn>
                  <a:cxn ang="0">
                    <a:pos x="15" y="858"/>
                  </a:cxn>
                  <a:cxn ang="0">
                    <a:pos x="21" y="907"/>
                  </a:cxn>
                  <a:cxn ang="0">
                    <a:pos x="26" y="971"/>
                  </a:cxn>
                  <a:cxn ang="0">
                    <a:pos x="19" y="1018"/>
                  </a:cxn>
                  <a:cxn ang="0">
                    <a:pos x="23" y="1043"/>
                  </a:cxn>
                  <a:cxn ang="0">
                    <a:pos x="22" y="1057"/>
                  </a:cxn>
                  <a:cxn ang="0">
                    <a:pos x="31" y="1087"/>
                  </a:cxn>
                  <a:cxn ang="0">
                    <a:pos x="31" y="1113"/>
                  </a:cxn>
                  <a:cxn ang="0">
                    <a:pos x="29" y="1091"/>
                  </a:cxn>
                  <a:cxn ang="0">
                    <a:pos x="35" y="1015"/>
                  </a:cxn>
                  <a:cxn ang="0">
                    <a:pos x="31" y="938"/>
                  </a:cxn>
                  <a:cxn ang="0">
                    <a:pos x="37" y="934"/>
                  </a:cxn>
                  <a:cxn ang="0">
                    <a:pos x="35" y="859"/>
                  </a:cxn>
                  <a:cxn ang="0">
                    <a:pos x="36" y="802"/>
                  </a:cxn>
                  <a:cxn ang="0">
                    <a:pos x="35" y="766"/>
                  </a:cxn>
                  <a:cxn ang="0">
                    <a:pos x="32" y="747"/>
                  </a:cxn>
                  <a:cxn ang="0">
                    <a:pos x="36" y="713"/>
                  </a:cxn>
                  <a:cxn ang="0">
                    <a:pos x="34" y="692"/>
                  </a:cxn>
                  <a:cxn ang="0">
                    <a:pos x="36" y="592"/>
                  </a:cxn>
                  <a:cxn ang="0">
                    <a:pos x="34" y="554"/>
                  </a:cxn>
                  <a:cxn ang="0">
                    <a:pos x="36" y="502"/>
                  </a:cxn>
                  <a:cxn ang="0">
                    <a:pos x="37" y="466"/>
                  </a:cxn>
                  <a:cxn ang="0">
                    <a:pos x="35" y="373"/>
                  </a:cxn>
                  <a:cxn ang="0">
                    <a:pos x="34" y="345"/>
                  </a:cxn>
                  <a:cxn ang="0">
                    <a:pos x="37" y="270"/>
                  </a:cxn>
                  <a:cxn ang="0">
                    <a:pos x="37" y="224"/>
                  </a:cxn>
                  <a:cxn ang="0">
                    <a:pos x="34" y="207"/>
                  </a:cxn>
                  <a:cxn ang="0">
                    <a:pos x="37" y="176"/>
                  </a:cxn>
                  <a:cxn ang="0">
                    <a:pos x="33" y="122"/>
                  </a:cxn>
                  <a:cxn ang="0">
                    <a:pos x="38" y="78"/>
                  </a:cxn>
                  <a:cxn ang="0">
                    <a:pos x="37" y="46"/>
                  </a:cxn>
                  <a:cxn ang="0">
                    <a:pos x="11" y="20"/>
                  </a:cxn>
                  <a:cxn ang="0">
                    <a:pos x="7" y="36"/>
                  </a:cxn>
                  <a:cxn ang="0">
                    <a:pos x="11" y="66"/>
                  </a:cxn>
                  <a:cxn ang="0">
                    <a:pos x="11" y="82"/>
                  </a:cxn>
                  <a:cxn ang="0">
                    <a:pos x="8" y="105"/>
                  </a:cxn>
                  <a:cxn ang="0">
                    <a:pos x="13" y="136"/>
                  </a:cxn>
                  <a:cxn ang="0">
                    <a:pos x="4" y="151"/>
                  </a:cxn>
                  <a:cxn ang="0">
                    <a:pos x="11" y="193"/>
                  </a:cxn>
                  <a:cxn ang="0">
                    <a:pos x="14" y="199"/>
                  </a:cxn>
                  <a:cxn ang="0">
                    <a:pos x="6" y="212"/>
                  </a:cxn>
                  <a:cxn ang="0">
                    <a:pos x="5" y="228"/>
                  </a:cxn>
                </a:cxnLst>
                <a:rect l="0" t="0" r="r" b="b"/>
                <a:pathLst>
                  <a:path w="42" h="1113">
                    <a:moveTo>
                      <a:pt x="7" y="249"/>
                    </a:moveTo>
                    <a:cubicBezTo>
                      <a:pt x="6" y="251"/>
                      <a:pt x="4" y="249"/>
                      <a:pt x="3" y="248"/>
                    </a:cubicBezTo>
                    <a:cubicBezTo>
                      <a:pt x="1" y="256"/>
                      <a:pt x="6" y="259"/>
                      <a:pt x="3" y="267"/>
                    </a:cubicBezTo>
                    <a:cubicBezTo>
                      <a:pt x="5" y="263"/>
                      <a:pt x="5" y="263"/>
                      <a:pt x="5" y="263"/>
                    </a:cubicBezTo>
                    <a:cubicBezTo>
                      <a:pt x="7" y="269"/>
                      <a:pt x="8" y="279"/>
                      <a:pt x="4" y="284"/>
                    </a:cubicBezTo>
                    <a:cubicBezTo>
                      <a:pt x="3" y="282"/>
                      <a:pt x="3" y="282"/>
                      <a:pt x="3" y="282"/>
                    </a:cubicBezTo>
                    <a:cubicBezTo>
                      <a:pt x="6" y="287"/>
                      <a:pt x="0" y="295"/>
                      <a:pt x="3" y="298"/>
                    </a:cubicBezTo>
                    <a:cubicBezTo>
                      <a:pt x="5" y="296"/>
                      <a:pt x="6" y="298"/>
                      <a:pt x="7" y="294"/>
                    </a:cubicBezTo>
                    <a:cubicBezTo>
                      <a:pt x="10" y="308"/>
                      <a:pt x="10" y="308"/>
                      <a:pt x="10" y="308"/>
                    </a:cubicBezTo>
                    <a:cubicBezTo>
                      <a:pt x="5" y="309"/>
                      <a:pt x="5" y="309"/>
                      <a:pt x="5" y="309"/>
                    </a:cubicBezTo>
                    <a:cubicBezTo>
                      <a:pt x="7" y="316"/>
                      <a:pt x="7" y="316"/>
                      <a:pt x="7" y="316"/>
                    </a:cubicBezTo>
                    <a:cubicBezTo>
                      <a:pt x="9" y="314"/>
                      <a:pt x="5" y="325"/>
                      <a:pt x="10" y="325"/>
                    </a:cubicBezTo>
                    <a:cubicBezTo>
                      <a:pt x="8" y="329"/>
                      <a:pt x="6" y="324"/>
                      <a:pt x="4" y="322"/>
                    </a:cubicBezTo>
                    <a:cubicBezTo>
                      <a:pt x="6" y="326"/>
                      <a:pt x="4" y="326"/>
                      <a:pt x="7" y="330"/>
                    </a:cubicBezTo>
                    <a:cubicBezTo>
                      <a:pt x="2" y="334"/>
                      <a:pt x="2" y="334"/>
                      <a:pt x="2" y="334"/>
                    </a:cubicBezTo>
                    <a:cubicBezTo>
                      <a:pt x="5" y="344"/>
                      <a:pt x="5" y="344"/>
                      <a:pt x="5" y="344"/>
                    </a:cubicBezTo>
                    <a:cubicBezTo>
                      <a:pt x="5" y="344"/>
                      <a:pt x="5" y="344"/>
                      <a:pt x="4" y="344"/>
                    </a:cubicBezTo>
                    <a:cubicBezTo>
                      <a:pt x="8" y="348"/>
                      <a:pt x="2" y="356"/>
                      <a:pt x="9" y="362"/>
                    </a:cubicBezTo>
                    <a:cubicBezTo>
                      <a:pt x="8" y="361"/>
                      <a:pt x="8" y="361"/>
                      <a:pt x="8" y="361"/>
                    </a:cubicBezTo>
                    <a:cubicBezTo>
                      <a:pt x="11" y="365"/>
                      <a:pt x="9" y="373"/>
                      <a:pt x="8" y="376"/>
                    </a:cubicBezTo>
                    <a:cubicBezTo>
                      <a:pt x="9" y="381"/>
                      <a:pt x="12" y="378"/>
                      <a:pt x="14" y="378"/>
                    </a:cubicBezTo>
                    <a:cubicBezTo>
                      <a:pt x="13" y="393"/>
                      <a:pt x="13" y="388"/>
                      <a:pt x="19" y="401"/>
                    </a:cubicBezTo>
                    <a:cubicBezTo>
                      <a:pt x="13" y="409"/>
                      <a:pt x="10" y="392"/>
                      <a:pt x="6" y="402"/>
                    </a:cubicBezTo>
                    <a:cubicBezTo>
                      <a:pt x="8" y="403"/>
                      <a:pt x="11" y="410"/>
                      <a:pt x="12" y="418"/>
                    </a:cubicBezTo>
                    <a:cubicBezTo>
                      <a:pt x="10" y="425"/>
                      <a:pt x="8" y="436"/>
                      <a:pt x="4" y="443"/>
                    </a:cubicBezTo>
                    <a:cubicBezTo>
                      <a:pt x="8" y="442"/>
                      <a:pt x="8" y="442"/>
                      <a:pt x="8" y="442"/>
                    </a:cubicBezTo>
                    <a:cubicBezTo>
                      <a:pt x="10" y="452"/>
                      <a:pt x="10" y="452"/>
                      <a:pt x="10" y="452"/>
                    </a:cubicBezTo>
                    <a:cubicBezTo>
                      <a:pt x="5" y="447"/>
                      <a:pt x="5" y="447"/>
                      <a:pt x="5" y="447"/>
                    </a:cubicBezTo>
                    <a:cubicBezTo>
                      <a:pt x="6" y="448"/>
                      <a:pt x="8" y="453"/>
                      <a:pt x="10" y="456"/>
                    </a:cubicBezTo>
                    <a:cubicBezTo>
                      <a:pt x="13" y="467"/>
                      <a:pt x="2" y="462"/>
                      <a:pt x="8" y="470"/>
                    </a:cubicBezTo>
                    <a:cubicBezTo>
                      <a:pt x="7" y="471"/>
                      <a:pt x="7" y="471"/>
                      <a:pt x="7" y="471"/>
                    </a:cubicBezTo>
                    <a:cubicBezTo>
                      <a:pt x="9" y="473"/>
                      <a:pt x="8" y="480"/>
                      <a:pt x="9" y="488"/>
                    </a:cubicBezTo>
                    <a:cubicBezTo>
                      <a:pt x="5" y="485"/>
                      <a:pt x="5" y="485"/>
                      <a:pt x="5" y="485"/>
                    </a:cubicBezTo>
                    <a:cubicBezTo>
                      <a:pt x="6" y="480"/>
                      <a:pt x="6" y="480"/>
                      <a:pt x="6" y="480"/>
                    </a:cubicBezTo>
                    <a:cubicBezTo>
                      <a:pt x="1" y="483"/>
                      <a:pt x="6" y="488"/>
                      <a:pt x="6" y="493"/>
                    </a:cubicBezTo>
                    <a:cubicBezTo>
                      <a:pt x="8" y="498"/>
                      <a:pt x="12" y="496"/>
                      <a:pt x="13" y="498"/>
                    </a:cubicBezTo>
                    <a:cubicBezTo>
                      <a:pt x="13" y="500"/>
                      <a:pt x="14" y="503"/>
                      <a:pt x="13" y="505"/>
                    </a:cubicBezTo>
                    <a:cubicBezTo>
                      <a:pt x="11" y="509"/>
                      <a:pt x="7" y="505"/>
                      <a:pt x="5" y="504"/>
                    </a:cubicBezTo>
                    <a:cubicBezTo>
                      <a:pt x="10" y="507"/>
                      <a:pt x="10" y="509"/>
                      <a:pt x="12" y="517"/>
                    </a:cubicBezTo>
                    <a:cubicBezTo>
                      <a:pt x="9" y="518"/>
                      <a:pt x="8" y="517"/>
                      <a:pt x="8" y="516"/>
                    </a:cubicBezTo>
                    <a:cubicBezTo>
                      <a:pt x="8" y="518"/>
                      <a:pt x="9" y="520"/>
                      <a:pt x="11" y="520"/>
                    </a:cubicBezTo>
                    <a:cubicBezTo>
                      <a:pt x="9" y="523"/>
                      <a:pt x="9" y="523"/>
                      <a:pt x="9" y="523"/>
                    </a:cubicBezTo>
                    <a:cubicBezTo>
                      <a:pt x="5" y="533"/>
                      <a:pt x="18" y="533"/>
                      <a:pt x="16" y="545"/>
                    </a:cubicBezTo>
                    <a:cubicBezTo>
                      <a:pt x="14" y="542"/>
                      <a:pt x="17" y="555"/>
                      <a:pt x="14" y="559"/>
                    </a:cubicBezTo>
                    <a:cubicBezTo>
                      <a:pt x="13" y="554"/>
                      <a:pt x="7" y="560"/>
                      <a:pt x="4" y="558"/>
                    </a:cubicBezTo>
                    <a:cubicBezTo>
                      <a:pt x="2" y="567"/>
                      <a:pt x="9" y="562"/>
                      <a:pt x="11" y="569"/>
                    </a:cubicBezTo>
                    <a:cubicBezTo>
                      <a:pt x="5" y="566"/>
                      <a:pt x="5" y="566"/>
                      <a:pt x="5" y="566"/>
                    </a:cubicBezTo>
                    <a:cubicBezTo>
                      <a:pt x="7" y="574"/>
                      <a:pt x="8" y="568"/>
                      <a:pt x="10" y="576"/>
                    </a:cubicBezTo>
                    <a:cubicBezTo>
                      <a:pt x="8" y="573"/>
                      <a:pt x="8" y="579"/>
                      <a:pt x="6" y="574"/>
                    </a:cubicBezTo>
                    <a:cubicBezTo>
                      <a:pt x="6" y="584"/>
                      <a:pt x="6" y="582"/>
                      <a:pt x="5" y="590"/>
                    </a:cubicBezTo>
                    <a:cubicBezTo>
                      <a:pt x="11" y="591"/>
                      <a:pt x="11" y="591"/>
                      <a:pt x="11" y="591"/>
                    </a:cubicBezTo>
                    <a:cubicBezTo>
                      <a:pt x="12" y="594"/>
                      <a:pt x="9" y="595"/>
                      <a:pt x="8" y="596"/>
                    </a:cubicBezTo>
                    <a:cubicBezTo>
                      <a:pt x="8" y="594"/>
                      <a:pt x="8" y="593"/>
                      <a:pt x="8" y="593"/>
                    </a:cubicBezTo>
                    <a:cubicBezTo>
                      <a:pt x="3" y="596"/>
                      <a:pt x="10" y="598"/>
                      <a:pt x="6" y="602"/>
                    </a:cubicBezTo>
                    <a:cubicBezTo>
                      <a:pt x="8" y="601"/>
                      <a:pt x="10" y="600"/>
                      <a:pt x="10" y="604"/>
                    </a:cubicBezTo>
                    <a:cubicBezTo>
                      <a:pt x="7" y="603"/>
                      <a:pt x="7" y="609"/>
                      <a:pt x="6" y="609"/>
                    </a:cubicBezTo>
                    <a:cubicBezTo>
                      <a:pt x="8" y="607"/>
                      <a:pt x="7" y="617"/>
                      <a:pt x="11" y="617"/>
                    </a:cubicBezTo>
                    <a:cubicBezTo>
                      <a:pt x="8" y="622"/>
                      <a:pt x="8" y="616"/>
                      <a:pt x="6" y="616"/>
                    </a:cubicBezTo>
                    <a:cubicBezTo>
                      <a:pt x="10" y="619"/>
                      <a:pt x="7" y="630"/>
                      <a:pt x="9" y="633"/>
                    </a:cubicBezTo>
                    <a:cubicBezTo>
                      <a:pt x="8" y="634"/>
                      <a:pt x="8" y="634"/>
                      <a:pt x="8" y="634"/>
                    </a:cubicBezTo>
                    <a:cubicBezTo>
                      <a:pt x="11" y="638"/>
                      <a:pt x="12" y="645"/>
                      <a:pt x="16" y="654"/>
                    </a:cubicBezTo>
                    <a:cubicBezTo>
                      <a:pt x="12" y="651"/>
                      <a:pt x="12" y="651"/>
                      <a:pt x="12" y="651"/>
                    </a:cubicBezTo>
                    <a:cubicBezTo>
                      <a:pt x="11" y="660"/>
                      <a:pt x="19" y="656"/>
                      <a:pt x="19" y="663"/>
                    </a:cubicBezTo>
                    <a:cubicBezTo>
                      <a:pt x="15" y="662"/>
                      <a:pt x="20" y="675"/>
                      <a:pt x="14" y="672"/>
                    </a:cubicBezTo>
                    <a:cubicBezTo>
                      <a:pt x="17" y="676"/>
                      <a:pt x="18" y="681"/>
                      <a:pt x="22" y="684"/>
                    </a:cubicBezTo>
                    <a:cubicBezTo>
                      <a:pt x="20" y="688"/>
                      <a:pt x="16" y="676"/>
                      <a:pt x="15" y="682"/>
                    </a:cubicBezTo>
                    <a:cubicBezTo>
                      <a:pt x="17" y="688"/>
                      <a:pt x="17" y="688"/>
                      <a:pt x="17" y="688"/>
                    </a:cubicBezTo>
                    <a:cubicBezTo>
                      <a:pt x="15" y="689"/>
                      <a:pt x="15" y="689"/>
                      <a:pt x="15" y="689"/>
                    </a:cubicBezTo>
                    <a:cubicBezTo>
                      <a:pt x="17" y="689"/>
                      <a:pt x="17" y="694"/>
                      <a:pt x="18" y="694"/>
                    </a:cubicBezTo>
                    <a:cubicBezTo>
                      <a:pt x="15" y="695"/>
                      <a:pt x="13" y="698"/>
                      <a:pt x="11" y="697"/>
                    </a:cubicBezTo>
                    <a:cubicBezTo>
                      <a:pt x="12" y="701"/>
                      <a:pt x="9" y="707"/>
                      <a:pt x="11" y="710"/>
                    </a:cubicBezTo>
                    <a:cubicBezTo>
                      <a:pt x="10" y="710"/>
                      <a:pt x="10" y="710"/>
                      <a:pt x="10" y="710"/>
                    </a:cubicBezTo>
                    <a:cubicBezTo>
                      <a:pt x="16" y="714"/>
                      <a:pt x="11" y="722"/>
                      <a:pt x="17" y="724"/>
                    </a:cubicBezTo>
                    <a:cubicBezTo>
                      <a:pt x="14" y="726"/>
                      <a:pt x="14" y="726"/>
                      <a:pt x="14" y="726"/>
                    </a:cubicBezTo>
                    <a:cubicBezTo>
                      <a:pt x="14" y="732"/>
                      <a:pt x="20" y="731"/>
                      <a:pt x="22" y="734"/>
                    </a:cubicBezTo>
                    <a:cubicBezTo>
                      <a:pt x="22" y="736"/>
                      <a:pt x="22" y="739"/>
                      <a:pt x="22" y="742"/>
                    </a:cubicBezTo>
                    <a:cubicBezTo>
                      <a:pt x="18" y="734"/>
                      <a:pt x="17" y="745"/>
                      <a:pt x="15" y="747"/>
                    </a:cubicBezTo>
                    <a:cubicBezTo>
                      <a:pt x="15" y="750"/>
                      <a:pt x="16" y="759"/>
                      <a:pt x="19" y="761"/>
                    </a:cubicBezTo>
                    <a:cubicBezTo>
                      <a:pt x="16" y="758"/>
                      <a:pt x="13" y="760"/>
                      <a:pt x="13" y="754"/>
                    </a:cubicBezTo>
                    <a:cubicBezTo>
                      <a:pt x="7" y="757"/>
                      <a:pt x="14" y="764"/>
                      <a:pt x="13" y="771"/>
                    </a:cubicBezTo>
                    <a:cubicBezTo>
                      <a:pt x="11" y="771"/>
                      <a:pt x="11" y="771"/>
                      <a:pt x="11" y="771"/>
                    </a:cubicBezTo>
                    <a:cubicBezTo>
                      <a:pt x="13" y="781"/>
                      <a:pt x="17" y="782"/>
                      <a:pt x="22" y="786"/>
                    </a:cubicBezTo>
                    <a:cubicBezTo>
                      <a:pt x="18" y="787"/>
                      <a:pt x="18" y="786"/>
                      <a:pt x="14" y="783"/>
                    </a:cubicBezTo>
                    <a:cubicBezTo>
                      <a:pt x="12" y="790"/>
                      <a:pt x="15" y="801"/>
                      <a:pt x="14" y="809"/>
                    </a:cubicBezTo>
                    <a:cubicBezTo>
                      <a:pt x="12" y="812"/>
                      <a:pt x="10" y="810"/>
                      <a:pt x="9" y="807"/>
                    </a:cubicBezTo>
                    <a:cubicBezTo>
                      <a:pt x="12" y="816"/>
                      <a:pt x="9" y="826"/>
                      <a:pt x="15" y="831"/>
                    </a:cubicBezTo>
                    <a:cubicBezTo>
                      <a:pt x="12" y="829"/>
                      <a:pt x="13" y="834"/>
                      <a:pt x="12" y="837"/>
                    </a:cubicBezTo>
                    <a:cubicBezTo>
                      <a:pt x="13" y="837"/>
                      <a:pt x="15" y="838"/>
                      <a:pt x="15" y="838"/>
                    </a:cubicBezTo>
                    <a:cubicBezTo>
                      <a:pt x="17" y="843"/>
                      <a:pt x="19" y="854"/>
                      <a:pt x="17" y="860"/>
                    </a:cubicBezTo>
                    <a:cubicBezTo>
                      <a:pt x="15" y="858"/>
                      <a:pt x="15" y="858"/>
                      <a:pt x="15" y="858"/>
                    </a:cubicBezTo>
                    <a:cubicBezTo>
                      <a:pt x="15" y="871"/>
                      <a:pt x="25" y="877"/>
                      <a:pt x="20" y="892"/>
                    </a:cubicBezTo>
                    <a:cubicBezTo>
                      <a:pt x="19" y="894"/>
                      <a:pt x="15" y="889"/>
                      <a:pt x="16" y="894"/>
                    </a:cubicBezTo>
                    <a:cubicBezTo>
                      <a:pt x="18" y="897"/>
                      <a:pt x="22" y="896"/>
                      <a:pt x="21" y="903"/>
                    </a:cubicBezTo>
                    <a:cubicBezTo>
                      <a:pt x="17" y="903"/>
                      <a:pt x="17" y="903"/>
                      <a:pt x="17" y="903"/>
                    </a:cubicBezTo>
                    <a:cubicBezTo>
                      <a:pt x="21" y="907"/>
                      <a:pt x="21" y="907"/>
                      <a:pt x="21" y="907"/>
                    </a:cubicBezTo>
                    <a:cubicBezTo>
                      <a:pt x="24" y="905"/>
                      <a:pt x="23" y="897"/>
                      <a:pt x="27" y="902"/>
                    </a:cubicBezTo>
                    <a:cubicBezTo>
                      <a:pt x="23" y="909"/>
                      <a:pt x="30" y="908"/>
                      <a:pt x="26" y="915"/>
                    </a:cubicBezTo>
                    <a:cubicBezTo>
                      <a:pt x="26" y="914"/>
                      <a:pt x="23" y="911"/>
                      <a:pt x="21" y="910"/>
                    </a:cubicBezTo>
                    <a:cubicBezTo>
                      <a:pt x="17" y="926"/>
                      <a:pt x="25" y="932"/>
                      <a:pt x="20" y="948"/>
                    </a:cubicBezTo>
                    <a:cubicBezTo>
                      <a:pt x="23" y="956"/>
                      <a:pt x="24" y="966"/>
                      <a:pt x="26" y="971"/>
                    </a:cubicBezTo>
                    <a:cubicBezTo>
                      <a:pt x="23" y="971"/>
                      <a:pt x="19" y="971"/>
                      <a:pt x="16" y="967"/>
                    </a:cubicBezTo>
                    <a:cubicBezTo>
                      <a:pt x="16" y="974"/>
                      <a:pt x="24" y="977"/>
                      <a:pt x="19" y="982"/>
                    </a:cubicBezTo>
                    <a:cubicBezTo>
                      <a:pt x="24" y="985"/>
                      <a:pt x="22" y="1000"/>
                      <a:pt x="29" y="1002"/>
                    </a:cubicBezTo>
                    <a:cubicBezTo>
                      <a:pt x="28" y="1002"/>
                      <a:pt x="29" y="1009"/>
                      <a:pt x="25" y="1002"/>
                    </a:cubicBezTo>
                    <a:cubicBezTo>
                      <a:pt x="28" y="1011"/>
                      <a:pt x="19" y="1014"/>
                      <a:pt x="19" y="1018"/>
                    </a:cubicBezTo>
                    <a:cubicBezTo>
                      <a:pt x="19" y="1021"/>
                      <a:pt x="24" y="1016"/>
                      <a:pt x="24" y="1021"/>
                    </a:cubicBezTo>
                    <a:cubicBezTo>
                      <a:pt x="23" y="1022"/>
                      <a:pt x="23" y="1022"/>
                      <a:pt x="22" y="1022"/>
                    </a:cubicBezTo>
                    <a:cubicBezTo>
                      <a:pt x="24" y="1024"/>
                      <a:pt x="24" y="1024"/>
                      <a:pt x="24" y="1024"/>
                    </a:cubicBezTo>
                    <a:cubicBezTo>
                      <a:pt x="22" y="1027"/>
                      <a:pt x="20" y="1022"/>
                      <a:pt x="19" y="1022"/>
                    </a:cubicBezTo>
                    <a:cubicBezTo>
                      <a:pt x="17" y="1029"/>
                      <a:pt x="23" y="1034"/>
                      <a:pt x="23" y="1043"/>
                    </a:cubicBezTo>
                    <a:cubicBezTo>
                      <a:pt x="22" y="1042"/>
                      <a:pt x="22" y="1042"/>
                      <a:pt x="22" y="1042"/>
                    </a:cubicBezTo>
                    <a:cubicBezTo>
                      <a:pt x="22" y="1051"/>
                      <a:pt x="22" y="1051"/>
                      <a:pt x="22" y="1051"/>
                    </a:cubicBezTo>
                    <a:cubicBezTo>
                      <a:pt x="21" y="1050"/>
                      <a:pt x="21" y="1050"/>
                      <a:pt x="21" y="1050"/>
                    </a:cubicBezTo>
                    <a:cubicBezTo>
                      <a:pt x="24" y="1058"/>
                      <a:pt x="24" y="1058"/>
                      <a:pt x="24" y="1058"/>
                    </a:cubicBezTo>
                    <a:cubicBezTo>
                      <a:pt x="22" y="1057"/>
                      <a:pt x="22" y="1057"/>
                      <a:pt x="22" y="1057"/>
                    </a:cubicBezTo>
                    <a:cubicBezTo>
                      <a:pt x="23" y="1059"/>
                      <a:pt x="24" y="1059"/>
                      <a:pt x="24" y="1062"/>
                    </a:cubicBezTo>
                    <a:cubicBezTo>
                      <a:pt x="22" y="1061"/>
                      <a:pt x="22" y="1061"/>
                      <a:pt x="22" y="1061"/>
                    </a:cubicBezTo>
                    <a:cubicBezTo>
                      <a:pt x="25" y="1063"/>
                      <a:pt x="27" y="1072"/>
                      <a:pt x="27" y="1076"/>
                    </a:cubicBezTo>
                    <a:cubicBezTo>
                      <a:pt x="26" y="1077"/>
                      <a:pt x="26" y="1077"/>
                      <a:pt x="26" y="1077"/>
                    </a:cubicBezTo>
                    <a:cubicBezTo>
                      <a:pt x="31" y="1087"/>
                      <a:pt x="31" y="1087"/>
                      <a:pt x="31" y="1087"/>
                    </a:cubicBezTo>
                    <a:cubicBezTo>
                      <a:pt x="28" y="1092"/>
                      <a:pt x="25" y="1080"/>
                      <a:pt x="27" y="1091"/>
                    </a:cubicBezTo>
                    <a:cubicBezTo>
                      <a:pt x="22" y="1088"/>
                      <a:pt x="22" y="1088"/>
                      <a:pt x="22" y="1088"/>
                    </a:cubicBezTo>
                    <a:cubicBezTo>
                      <a:pt x="24" y="1095"/>
                      <a:pt x="22" y="1097"/>
                      <a:pt x="23" y="1102"/>
                    </a:cubicBezTo>
                    <a:cubicBezTo>
                      <a:pt x="26" y="1099"/>
                      <a:pt x="25" y="1096"/>
                      <a:pt x="27" y="1098"/>
                    </a:cubicBezTo>
                    <a:cubicBezTo>
                      <a:pt x="22" y="1104"/>
                      <a:pt x="29" y="1108"/>
                      <a:pt x="31" y="1113"/>
                    </a:cubicBezTo>
                    <a:cubicBezTo>
                      <a:pt x="31" y="1111"/>
                      <a:pt x="31" y="1109"/>
                      <a:pt x="28" y="1107"/>
                    </a:cubicBezTo>
                    <a:cubicBezTo>
                      <a:pt x="28" y="1104"/>
                      <a:pt x="31" y="1106"/>
                      <a:pt x="31" y="1104"/>
                    </a:cubicBezTo>
                    <a:cubicBezTo>
                      <a:pt x="28" y="1099"/>
                      <a:pt x="28" y="1099"/>
                      <a:pt x="28" y="1099"/>
                    </a:cubicBezTo>
                    <a:cubicBezTo>
                      <a:pt x="32" y="1098"/>
                      <a:pt x="32" y="1098"/>
                      <a:pt x="32" y="1098"/>
                    </a:cubicBezTo>
                    <a:cubicBezTo>
                      <a:pt x="29" y="1091"/>
                      <a:pt x="29" y="1091"/>
                      <a:pt x="29" y="1091"/>
                    </a:cubicBezTo>
                    <a:cubicBezTo>
                      <a:pt x="33" y="1091"/>
                      <a:pt x="30" y="1084"/>
                      <a:pt x="34" y="1087"/>
                    </a:cubicBezTo>
                    <a:cubicBezTo>
                      <a:pt x="32" y="1082"/>
                      <a:pt x="35" y="1079"/>
                      <a:pt x="31" y="1074"/>
                    </a:cubicBezTo>
                    <a:cubicBezTo>
                      <a:pt x="33" y="1071"/>
                      <a:pt x="34" y="1080"/>
                      <a:pt x="34" y="1076"/>
                    </a:cubicBezTo>
                    <a:cubicBezTo>
                      <a:pt x="31" y="1056"/>
                      <a:pt x="31" y="1035"/>
                      <a:pt x="33" y="1013"/>
                    </a:cubicBezTo>
                    <a:cubicBezTo>
                      <a:pt x="35" y="1015"/>
                      <a:pt x="35" y="1015"/>
                      <a:pt x="35" y="1015"/>
                    </a:cubicBezTo>
                    <a:cubicBezTo>
                      <a:pt x="33" y="1013"/>
                      <a:pt x="31" y="1010"/>
                      <a:pt x="30" y="1009"/>
                    </a:cubicBezTo>
                    <a:cubicBezTo>
                      <a:pt x="33" y="1005"/>
                      <a:pt x="37" y="991"/>
                      <a:pt x="31" y="986"/>
                    </a:cubicBezTo>
                    <a:cubicBezTo>
                      <a:pt x="32" y="986"/>
                      <a:pt x="33" y="987"/>
                      <a:pt x="33" y="987"/>
                    </a:cubicBezTo>
                    <a:cubicBezTo>
                      <a:pt x="32" y="980"/>
                      <a:pt x="36" y="967"/>
                      <a:pt x="36" y="957"/>
                    </a:cubicBezTo>
                    <a:cubicBezTo>
                      <a:pt x="30" y="953"/>
                      <a:pt x="40" y="942"/>
                      <a:pt x="31" y="938"/>
                    </a:cubicBezTo>
                    <a:cubicBezTo>
                      <a:pt x="33" y="940"/>
                      <a:pt x="33" y="940"/>
                      <a:pt x="33" y="940"/>
                    </a:cubicBezTo>
                    <a:cubicBezTo>
                      <a:pt x="31" y="944"/>
                      <a:pt x="27" y="935"/>
                      <a:pt x="25" y="934"/>
                    </a:cubicBezTo>
                    <a:cubicBezTo>
                      <a:pt x="31" y="931"/>
                      <a:pt x="29" y="934"/>
                      <a:pt x="34" y="931"/>
                    </a:cubicBezTo>
                    <a:cubicBezTo>
                      <a:pt x="32" y="935"/>
                      <a:pt x="32" y="935"/>
                      <a:pt x="32" y="935"/>
                    </a:cubicBezTo>
                    <a:cubicBezTo>
                      <a:pt x="37" y="934"/>
                      <a:pt x="37" y="934"/>
                      <a:pt x="37" y="934"/>
                    </a:cubicBezTo>
                    <a:cubicBezTo>
                      <a:pt x="25" y="921"/>
                      <a:pt x="42" y="910"/>
                      <a:pt x="34" y="902"/>
                    </a:cubicBezTo>
                    <a:cubicBezTo>
                      <a:pt x="34" y="902"/>
                      <a:pt x="35" y="902"/>
                      <a:pt x="35" y="903"/>
                    </a:cubicBezTo>
                    <a:cubicBezTo>
                      <a:pt x="38" y="897"/>
                      <a:pt x="32" y="894"/>
                      <a:pt x="31" y="890"/>
                    </a:cubicBezTo>
                    <a:cubicBezTo>
                      <a:pt x="33" y="889"/>
                      <a:pt x="34" y="892"/>
                      <a:pt x="36" y="894"/>
                    </a:cubicBezTo>
                    <a:cubicBezTo>
                      <a:pt x="38" y="885"/>
                      <a:pt x="32" y="869"/>
                      <a:pt x="35" y="859"/>
                    </a:cubicBezTo>
                    <a:cubicBezTo>
                      <a:pt x="32" y="855"/>
                      <a:pt x="31" y="860"/>
                      <a:pt x="29" y="856"/>
                    </a:cubicBezTo>
                    <a:cubicBezTo>
                      <a:pt x="30" y="853"/>
                      <a:pt x="32" y="851"/>
                      <a:pt x="34" y="855"/>
                    </a:cubicBezTo>
                    <a:cubicBezTo>
                      <a:pt x="39" y="846"/>
                      <a:pt x="30" y="825"/>
                      <a:pt x="35" y="812"/>
                    </a:cubicBezTo>
                    <a:cubicBezTo>
                      <a:pt x="32" y="805"/>
                      <a:pt x="30" y="809"/>
                      <a:pt x="28" y="798"/>
                    </a:cubicBezTo>
                    <a:cubicBezTo>
                      <a:pt x="30" y="801"/>
                      <a:pt x="36" y="796"/>
                      <a:pt x="36" y="802"/>
                    </a:cubicBezTo>
                    <a:cubicBezTo>
                      <a:pt x="36" y="802"/>
                      <a:pt x="36" y="802"/>
                      <a:pt x="36" y="802"/>
                    </a:cubicBezTo>
                    <a:cubicBezTo>
                      <a:pt x="38" y="803"/>
                      <a:pt x="38" y="803"/>
                      <a:pt x="38" y="803"/>
                    </a:cubicBezTo>
                    <a:cubicBezTo>
                      <a:pt x="39" y="792"/>
                      <a:pt x="39" y="777"/>
                      <a:pt x="33" y="771"/>
                    </a:cubicBezTo>
                    <a:cubicBezTo>
                      <a:pt x="38" y="771"/>
                      <a:pt x="34" y="769"/>
                      <a:pt x="36" y="765"/>
                    </a:cubicBezTo>
                    <a:cubicBezTo>
                      <a:pt x="36" y="764"/>
                      <a:pt x="36" y="765"/>
                      <a:pt x="35" y="766"/>
                    </a:cubicBezTo>
                    <a:cubicBezTo>
                      <a:pt x="31" y="762"/>
                      <a:pt x="35" y="760"/>
                      <a:pt x="35" y="757"/>
                    </a:cubicBezTo>
                    <a:cubicBezTo>
                      <a:pt x="36" y="758"/>
                      <a:pt x="36" y="758"/>
                      <a:pt x="36" y="758"/>
                    </a:cubicBezTo>
                    <a:cubicBezTo>
                      <a:pt x="33" y="750"/>
                      <a:pt x="33" y="750"/>
                      <a:pt x="33" y="750"/>
                    </a:cubicBezTo>
                    <a:cubicBezTo>
                      <a:pt x="33" y="749"/>
                      <a:pt x="34" y="747"/>
                      <a:pt x="36" y="747"/>
                    </a:cubicBezTo>
                    <a:cubicBezTo>
                      <a:pt x="32" y="747"/>
                      <a:pt x="32" y="747"/>
                      <a:pt x="32" y="747"/>
                    </a:cubicBezTo>
                    <a:cubicBezTo>
                      <a:pt x="32" y="743"/>
                      <a:pt x="37" y="745"/>
                      <a:pt x="36" y="740"/>
                    </a:cubicBezTo>
                    <a:cubicBezTo>
                      <a:pt x="33" y="741"/>
                      <a:pt x="33" y="741"/>
                      <a:pt x="33" y="741"/>
                    </a:cubicBezTo>
                    <a:cubicBezTo>
                      <a:pt x="35" y="737"/>
                      <a:pt x="31" y="732"/>
                      <a:pt x="35" y="731"/>
                    </a:cubicBezTo>
                    <a:cubicBezTo>
                      <a:pt x="36" y="731"/>
                      <a:pt x="35" y="732"/>
                      <a:pt x="35" y="733"/>
                    </a:cubicBezTo>
                    <a:cubicBezTo>
                      <a:pt x="41" y="728"/>
                      <a:pt x="34" y="719"/>
                      <a:pt x="36" y="713"/>
                    </a:cubicBezTo>
                    <a:cubicBezTo>
                      <a:pt x="31" y="715"/>
                      <a:pt x="31" y="715"/>
                      <a:pt x="31" y="715"/>
                    </a:cubicBezTo>
                    <a:cubicBezTo>
                      <a:pt x="29" y="708"/>
                      <a:pt x="32" y="711"/>
                      <a:pt x="34" y="711"/>
                    </a:cubicBezTo>
                    <a:cubicBezTo>
                      <a:pt x="34" y="707"/>
                      <a:pt x="35" y="706"/>
                      <a:pt x="36" y="700"/>
                    </a:cubicBezTo>
                    <a:cubicBezTo>
                      <a:pt x="35" y="698"/>
                      <a:pt x="34" y="699"/>
                      <a:pt x="32" y="698"/>
                    </a:cubicBezTo>
                    <a:cubicBezTo>
                      <a:pt x="34" y="692"/>
                      <a:pt x="34" y="692"/>
                      <a:pt x="34" y="692"/>
                    </a:cubicBezTo>
                    <a:cubicBezTo>
                      <a:pt x="37" y="696"/>
                      <a:pt x="37" y="696"/>
                      <a:pt x="37" y="696"/>
                    </a:cubicBezTo>
                    <a:cubicBezTo>
                      <a:pt x="29" y="687"/>
                      <a:pt x="38" y="674"/>
                      <a:pt x="30" y="668"/>
                    </a:cubicBezTo>
                    <a:cubicBezTo>
                      <a:pt x="32" y="665"/>
                      <a:pt x="34" y="671"/>
                      <a:pt x="35" y="669"/>
                    </a:cubicBezTo>
                    <a:cubicBezTo>
                      <a:pt x="38" y="659"/>
                      <a:pt x="29" y="646"/>
                      <a:pt x="33" y="638"/>
                    </a:cubicBezTo>
                    <a:cubicBezTo>
                      <a:pt x="37" y="624"/>
                      <a:pt x="34" y="608"/>
                      <a:pt x="36" y="592"/>
                    </a:cubicBezTo>
                    <a:cubicBezTo>
                      <a:pt x="35" y="592"/>
                      <a:pt x="35" y="592"/>
                      <a:pt x="35" y="592"/>
                    </a:cubicBezTo>
                    <a:cubicBezTo>
                      <a:pt x="36" y="581"/>
                      <a:pt x="36" y="581"/>
                      <a:pt x="36" y="581"/>
                    </a:cubicBezTo>
                    <a:cubicBezTo>
                      <a:pt x="33" y="578"/>
                      <a:pt x="34" y="571"/>
                      <a:pt x="30" y="566"/>
                    </a:cubicBezTo>
                    <a:cubicBezTo>
                      <a:pt x="31" y="567"/>
                      <a:pt x="33" y="566"/>
                      <a:pt x="34" y="567"/>
                    </a:cubicBezTo>
                    <a:cubicBezTo>
                      <a:pt x="34" y="562"/>
                      <a:pt x="32" y="557"/>
                      <a:pt x="34" y="554"/>
                    </a:cubicBezTo>
                    <a:cubicBezTo>
                      <a:pt x="35" y="556"/>
                      <a:pt x="35" y="556"/>
                      <a:pt x="35" y="556"/>
                    </a:cubicBezTo>
                    <a:cubicBezTo>
                      <a:pt x="36" y="545"/>
                      <a:pt x="36" y="531"/>
                      <a:pt x="33" y="525"/>
                    </a:cubicBezTo>
                    <a:cubicBezTo>
                      <a:pt x="33" y="522"/>
                      <a:pt x="36" y="522"/>
                      <a:pt x="38" y="521"/>
                    </a:cubicBezTo>
                    <a:cubicBezTo>
                      <a:pt x="38" y="515"/>
                      <a:pt x="36" y="511"/>
                      <a:pt x="34" y="506"/>
                    </a:cubicBezTo>
                    <a:cubicBezTo>
                      <a:pt x="34" y="505"/>
                      <a:pt x="35" y="503"/>
                      <a:pt x="36" y="502"/>
                    </a:cubicBezTo>
                    <a:cubicBezTo>
                      <a:pt x="33" y="500"/>
                      <a:pt x="33" y="500"/>
                      <a:pt x="33" y="500"/>
                    </a:cubicBezTo>
                    <a:cubicBezTo>
                      <a:pt x="33" y="497"/>
                      <a:pt x="36" y="499"/>
                      <a:pt x="37" y="497"/>
                    </a:cubicBezTo>
                    <a:cubicBezTo>
                      <a:pt x="32" y="488"/>
                      <a:pt x="36" y="477"/>
                      <a:pt x="36" y="470"/>
                    </a:cubicBezTo>
                    <a:cubicBezTo>
                      <a:pt x="34" y="471"/>
                      <a:pt x="34" y="471"/>
                      <a:pt x="34" y="471"/>
                    </a:cubicBezTo>
                    <a:cubicBezTo>
                      <a:pt x="33" y="468"/>
                      <a:pt x="35" y="463"/>
                      <a:pt x="37" y="466"/>
                    </a:cubicBezTo>
                    <a:cubicBezTo>
                      <a:pt x="39" y="453"/>
                      <a:pt x="32" y="447"/>
                      <a:pt x="32" y="429"/>
                    </a:cubicBezTo>
                    <a:cubicBezTo>
                      <a:pt x="39" y="427"/>
                      <a:pt x="31" y="413"/>
                      <a:pt x="38" y="411"/>
                    </a:cubicBezTo>
                    <a:cubicBezTo>
                      <a:pt x="36" y="403"/>
                      <a:pt x="39" y="398"/>
                      <a:pt x="35" y="393"/>
                    </a:cubicBezTo>
                    <a:cubicBezTo>
                      <a:pt x="35" y="393"/>
                      <a:pt x="36" y="392"/>
                      <a:pt x="36" y="394"/>
                    </a:cubicBezTo>
                    <a:cubicBezTo>
                      <a:pt x="39" y="391"/>
                      <a:pt x="36" y="381"/>
                      <a:pt x="35" y="373"/>
                    </a:cubicBezTo>
                    <a:cubicBezTo>
                      <a:pt x="37" y="373"/>
                      <a:pt x="37" y="373"/>
                      <a:pt x="37" y="373"/>
                    </a:cubicBezTo>
                    <a:cubicBezTo>
                      <a:pt x="32" y="370"/>
                      <a:pt x="33" y="357"/>
                      <a:pt x="29" y="355"/>
                    </a:cubicBezTo>
                    <a:cubicBezTo>
                      <a:pt x="30" y="354"/>
                      <a:pt x="31" y="356"/>
                      <a:pt x="32" y="357"/>
                    </a:cubicBezTo>
                    <a:cubicBezTo>
                      <a:pt x="36" y="353"/>
                      <a:pt x="29" y="350"/>
                      <a:pt x="30" y="345"/>
                    </a:cubicBezTo>
                    <a:cubicBezTo>
                      <a:pt x="32" y="346"/>
                      <a:pt x="33" y="344"/>
                      <a:pt x="34" y="345"/>
                    </a:cubicBezTo>
                    <a:cubicBezTo>
                      <a:pt x="39" y="329"/>
                      <a:pt x="30" y="305"/>
                      <a:pt x="34" y="283"/>
                    </a:cubicBezTo>
                    <a:cubicBezTo>
                      <a:pt x="34" y="277"/>
                      <a:pt x="29" y="285"/>
                      <a:pt x="29" y="277"/>
                    </a:cubicBezTo>
                    <a:cubicBezTo>
                      <a:pt x="31" y="275"/>
                      <a:pt x="34" y="281"/>
                      <a:pt x="35" y="276"/>
                    </a:cubicBezTo>
                    <a:cubicBezTo>
                      <a:pt x="32" y="272"/>
                      <a:pt x="33" y="271"/>
                      <a:pt x="33" y="266"/>
                    </a:cubicBezTo>
                    <a:cubicBezTo>
                      <a:pt x="34" y="267"/>
                      <a:pt x="36" y="266"/>
                      <a:pt x="37" y="270"/>
                    </a:cubicBezTo>
                    <a:cubicBezTo>
                      <a:pt x="39" y="267"/>
                      <a:pt x="33" y="258"/>
                      <a:pt x="37" y="252"/>
                    </a:cubicBezTo>
                    <a:cubicBezTo>
                      <a:pt x="35" y="252"/>
                      <a:pt x="34" y="251"/>
                      <a:pt x="34" y="250"/>
                    </a:cubicBezTo>
                    <a:cubicBezTo>
                      <a:pt x="29" y="242"/>
                      <a:pt x="38" y="231"/>
                      <a:pt x="35" y="231"/>
                    </a:cubicBezTo>
                    <a:cubicBezTo>
                      <a:pt x="35" y="231"/>
                      <a:pt x="35" y="228"/>
                      <a:pt x="34" y="230"/>
                    </a:cubicBezTo>
                    <a:cubicBezTo>
                      <a:pt x="34" y="227"/>
                      <a:pt x="35" y="223"/>
                      <a:pt x="37" y="224"/>
                    </a:cubicBezTo>
                    <a:cubicBezTo>
                      <a:pt x="36" y="222"/>
                      <a:pt x="34" y="221"/>
                      <a:pt x="34" y="218"/>
                    </a:cubicBezTo>
                    <a:cubicBezTo>
                      <a:pt x="37" y="220"/>
                      <a:pt x="37" y="220"/>
                      <a:pt x="37" y="220"/>
                    </a:cubicBezTo>
                    <a:cubicBezTo>
                      <a:pt x="36" y="218"/>
                      <a:pt x="34" y="217"/>
                      <a:pt x="34" y="215"/>
                    </a:cubicBezTo>
                    <a:cubicBezTo>
                      <a:pt x="32" y="217"/>
                      <a:pt x="32" y="217"/>
                      <a:pt x="32" y="217"/>
                    </a:cubicBezTo>
                    <a:cubicBezTo>
                      <a:pt x="35" y="214"/>
                      <a:pt x="29" y="207"/>
                      <a:pt x="34" y="207"/>
                    </a:cubicBezTo>
                    <a:cubicBezTo>
                      <a:pt x="34" y="209"/>
                      <a:pt x="34" y="209"/>
                      <a:pt x="34" y="209"/>
                    </a:cubicBezTo>
                    <a:cubicBezTo>
                      <a:pt x="37" y="202"/>
                      <a:pt x="37" y="202"/>
                      <a:pt x="37" y="202"/>
                    </a:cubicBezTo>
                    <a:cubicBezTo>
                      <a:pt x="35" y="200"/>
                      <a:pt x="33" y="197"/>
                      <a:pt x="33" y="193"/>
                    </a:cubicBezTo>
                    <a:cubicBezTo>
                      <a:pt x="39" y="191"/>
                      <a:pt x="35" y="182"/>
                      <a:pt x="35" y="176"/>
                    </a:cubicBezTo>
                    <a:cubicBezTo>
                      <a:pt x="37" y="176"/>
                      <a:pt x="37" y="176"/>
                      <a:pt x="37" y="176"/>
                    </a:cubicBezTo>
                    <a:cubicBezTo>
                      <a:pt x="34" y="172"/>
                      <a:pt x="36" y="161"/>
                      <a:pt x="35" y="163"/>
                    </a:cubicBezTo>
                    <a:cubicBezTo>
                      <a:pt x="35" y="159"/>
                      <a:pt x="36" y="153"/>
                      <a:pt x="38" y="155"/>
                    </a:cubicBezTo>
                    <a:cubicBezTo>
                      <a:pt x="37" y="152"/>
                      <a:pt x="37" y="144"/>
                      <a:pt x="33" y="143"/>
                    </a:cubicBezTo>
                    <a:cubicBezTo>
                      <a:pt x="38" y="136"/>
                      <a:pt x="38" y="136"/>
                      <a:pt x="38" y="136"/>
                    </a:cubicBezTo>
                    <a:cubicBezTo>
                      <a:pt x="31" y="132"/>
                      <a:pt x="40" y="122"/>
                      <a:pt x="33" y="122"/>
                    </a:cubicBezTo>
                    <a:cubicBezTo>
                      <a:pt x="34" y="118"/>
                      <a:pt x="36" y="119"/>
                      <a:pt x="37" y="116"/>
                    </a:cubicBezTo>
                    <a:cubicBezTo>
                      <a:pt x="34" y="111"/>
                      <a:pt x="34" y="105"/>
                      <a:pt x="35" y="100"/>
                    </a:cubicBezTo>
                    <a:cubicBezTo>
                      <a:pt x="36" y="100"/>
                      <a:pt x="36" y="100"/>
                      <a:pt x="36" y="100"/>
                    </a:cubicBezTo>
                    <a:cubicBezTo>
                      <a:pt x="36" y="94"/>
                      <a:pt x="33" y="88"/>
                      <a:pt x="32" y="80"/>
                    </a:cubicBezTo>
                    <a:cubicBezTo>
                      <a:pt x="38" y="78"/>
                      <a:pt x="38" y="78"/>
                      <a:pt x="38" y="78"/>
                    </a:cubicBezTo>
                    <a:cubicBezTo>
                      <a:pt x="37" y="74"/>
                      <a:pt x="33" y="73"/>
                      <a:pt x="34" y="69"/>
                    </a:cubicBezTo>
                    <a:cubicBezTo>
                      <a:pt x="35" y="68"/>
                      <a:pt x="35" y="69"/>
                      <a:pt x="35" y="70"/>
                    </a:cubicBezTo>
                    <a:cubicBezTo>
                      <a:pt x="34" y="66"/>
                      <a:pt x="36" y="61"/>
                      <a:pt x="37" y="58"/>
                    </a:cubicBezTo>
                    <a:cubicBezTo>
                      <a:pt x="33" y="53"/>
                      <a:pt x="34" y="48"/>
                      <a:pt x="30" y="43"/>
                    </a:cubicBezTo>
                    <a:cubicBezTo>
                      <a:pt x="35" y="38"/>
                      <a:pt x="32" y="50"/>
                      <a:pt x="37" y="46"/>
                    </a:cubicBezTo>
                    <a:cubicBezTo>
                      <a:pt x="39" y="37"/>
                      <a:pt x="37" y="29"/>
                      <a:pt x="34" y="20"/>
                    </a:cubicBezTo>
                    <a:cubicBezTo>
                      <a:pt x="35" y="19"/>
                      <a:pt x="36" y="20"/>
                      <a:pt x="37" y="20"/>
                    </a:cubicBezTo>
                    <a:cubicBezTo>
                      <a:pt x="37" y="20"/>
                      <a:pt x="24" y="2"/>
                      <a:pt x="19" y="5"/>
                    </a:cubicBezTo>
                    <a:cubicBezTo>
                      <a:pt x="15" y="3"/>
                      <a:pt x="13" y="0"/>
                      <a:pt x="10" y="8"/>
                    </a:cubicBezTo>
                    <a:cubicBezTo>
                      <a:pt x="12" y="11"/>
                      <a:pt x="15" y="18"/>
                      <a:pt x="11" y="20"/>
                    </a:cubicBezTo>
                    <a:cubicBezTo>
                      <a:pt x="15" y="20"/>
                      <a:pt x="15" y="20"/>
                      <a:pt x="15" y="20"/>
                    </a:cubicBezTo>
                    <a:cubicBezTo>
                      <a:pt x="16" y="30"/>
                      <a:pt x="7" y="21"/>
                      <a:pt x="7" y="34"/>
                    </a:cubicBezTo>
                    <a:cubicBezTo>
                      <a:pt x="8" y="31"/>
                      <a:pt x="8" y="31"/>
                      <a:pt x="8" y="31"/>
                    </a:cubicBezTo>
                    <a:cubicBezTo>
                      <a:pt x="8" y="33"/>
                      <a:pt x="11" y="35"/>
                      <a:pt x="10" y="38"/>
                    </a:cubicBezTo>
                    <a:cubicBezTo>
                      <a:pt x="9" y="39"/>
                      <a:pt x="8" y="37"/>
                      <a:pt x="7" y="36"/>
                    </a:cubicBezTo>
                    <a:cubicBezTo>
                      <a:pt x="12" y="46"/>
                      <a:pt x="12" y="46"/>
                      <a:pt x="12" y="46"/>
                    </a:cubicBezTo>
                    <a:cubicBezTo>
                      <a:pt x="10" y="47"/>
                      <a:pt x="9" y="46"/>
                      <a:pt x="7" y="44"/>
                    </a:cubicBezTo>
                    <a:cubicBezTo>
                      <a:pt x="7" y="54"/>
                      <a:pt x="14" y="42"/>
                      <a:pt x="13" y="54"/>
                    </a:cubicBezTo>
                    <a:cubicBezTo>
                      <a:pt x="11" y="56"/>
                      <a:pt x="10" y="53"/>
                      <a:pt x="9" y="52"/>
                    </a:cubicBezTo>
                    <a:cubicBezTo>
                      <a:pt x="6" y="57"/>
                      <a:pt x="9" y="61"/>
                      <a:pt x="11" y="66"/>
                    </a:cubicBezTo>
                    <a:cubicBezTo>
                      <a:pt x="7" y="66"/>
                      <a:pt x="8" y="63"/>
                      <a:pt x="6" y="67"/>
                    </a:cubicBezTo>
                    <a:cubicBezTo>
                      <a:pt x="7" y="66"/>
                      <a:pt x="10" y="66"/>
                      <a:pt x="11" y="69"/>
                    </a:cubicBezTo>
                    <a:cubicBezTo>
                      <a:pt x="7" y="68"/>
                      <a:pt x="9" y="72"/>
                      <a:pt x="8" y="76"/>
                    </a:cubicBezTo>
                    <a:cubicBezTo>
                      <a:pt x="9" y="75"/>
                      <a:pt x="11" y="75"/>
                      <a:pt x="11" y="77"/>
                    </a:cubicBezTo>
                    <a:cubicBezTo>
                      <a:pt x="12" y="78"/>
                      <a:pt x="11" y="80"/>
                      <a:pt x="11" y="82"/>
                    </a:cubicBezTo>
                    <a:cubicBezTo>
                      <a:pt x="14" y="78"/>
                      <a:pt x="14" y="78"/>
                      <a:pt x="14" y="78"/>
                    </a:cubicBezTo>
                    <a:cubicBezTo>
                      <a:pt x="17" y="84"/>
                      <a:pt x="13" y="87"/>
                      <a:pt x="11" y="92"/>
                    </a:cubicBezTo>
                    <a:cubicBezTo>
                      <a:pt x="10" y="91"/>
                      <a:pt x="10" y="91"/>
                      <a:pt x="10" y="90"/>
                    </a:cubicBezTo>
                    <a:cubicBezTo>
                      <a:pt x="8" y="94"/>
                      <a:pt x="6" y="99"/>
                      <a:pt x="9" y="105"/>
                    </a:cubicBezTo>
                    <a:cubicBezTo>
                      <a:pt x="8" y="105"/>
                      <a:pt x="8" y="105"/>
                      <a:pt x="8" y="105"/>
                    </a:cubicBezTo>
                    <a:cubicBezTo>
                      <a:pt x="12" y="116"/>
                      <a:pt x="14" y="101"/>
                      <a:pt x="17" y="115"/>
                    </a:cubicBezTo>
                    <a:cubicBezTo>
                      <a:pt x="16" y="119"/>
                      <a:pt x="6" y="112"/>
                      <a:pt x="10" y="123"/>
                    </a:cubicBezTo>
                    <a:cubicBezTo>
                      <a:pt x="13" y="118"/>
                      <a:pt x="17" y="129"/>
                      <a:pt x="18" y="135"/>
                    </a:cubicBezTo>
                    <a:cubicBezTo>
                      <a:pt x="12" y="129"/>
                      <a:pt x="12" y="129"/>
                      <a:pt x="12" y="129"/>
                    </a:cubicBezTo>
                    <a:cubicBezTo>
                      <a:pt x="12" y="131"/>
                      <a:pt x="13" y="135"/>
                      <a:pt x="13" y="136"/>
                    </a:cubicBezTo>
                    <a:cubicBezTo>
                      <a:pt x="14" y="136"/>
                      <a:pt x="14" y="136"/>
                      <a:pt x="14" y="136"/>
                    </a:cubicBezTo>
                    <a:cubicBezTo>
                      <a:pt x="20" y="136"/>
                      <a:pt x="13" y="144"/>
                      <a:pt x="17" y="148"/>
                    </a:cubicBezTo>
                    <a:cubicBezTo>
                      <a:pt x="9" y="143"/>
                      <a:pt x="11" y="142"/>
                      <a:pt x="3" y="141"/>
                    </a:cubicBezTo>
                    <a:cubicBezTo>
                      <a:pt x="7" y="145"/>
                      <a:pt x="11" y="150"/>
                      <a:pt x="10" y="157"/>
                    </a:cubicBezTo>
                    <a:cubicBezTo>
                      <a:pt x="4" y="151"/>
                      <a:pt x="4" y="151"/>
                      <a:pt x="4" y="151"/>
                    </a:cubicBezTo>
                    <a:cubicBezTo>
                      <a:pt x="3" y="161"/>
                      <a:pt x="12" y="173"/>
                      <a:pt x="17" y="181"/>
                    </a:cubicBezTo>
                    <a:cubicBezTo>
                      <a:pt x="12" y="179"/>
                      <a:pt x="11" y="182"/>
                      <a:pt x="7" y="178"/>
                    </a:cubicBezTo>
                    <a:cubicBezTo>
                      <a:pt x="8" y="188"/>
                      <a:pt x="8" y="188"/>
                      <a:pt x="8" y="188"/>
                    </a:cubicBezTo>
                    <a:cubicBezTo>
                      <a:pt x="3" y="185"/>
                      <a:pt x="3" y="185"/>
                      <a:pt x="3" y="185"/>
                    </a:cubicBezTo>
                    <a:cubicBezTo>
                      <a:pt x="8" y="189"/>
                      <a:pt x="5" y="193"/>
                      <a:pt x="11" y="193"/>
                    </a:cubicBezTo>
                    <a:cubicBezTo>
                      <a:pt x="10" y="192"/>
                      <a:pt x="9" y="192"/>
                      <a:pt x="10" y="190"/>
                    </a:cubicBezTo>
                    <a:cubicBezTo>
                      <a:pt x="12" y="190"/>
                      <a:pt x="15" y="192"/>
                      <a:pt x="15" y="197"/>
                    </a:cubicBezTo>
                    <a:cubicBezTo>
                      <a:pt x="14" y="200"/>
                      <a:pt x="13" y="195"/>
                      <a:pt x="11" y="196"/>
                    </a:cubicBezTo>
                    <a:cubicBezTo>
                      <a:pt x="14" y="199"/>
                      <a:pt x="9" y="199"/>
                      <a:pt x="11" y="202"/>
                    </a:cubicBezTo>
                    <a:cubicBezTo>
                      <a:pt x="14" y="199"/>
                      <a:pt x="14" y="199"/>
                      <a:pt x="14" y="199"/>
                    </a:cubicBezTo>
                    <a:cubicBezTo>
                      <a:pt x="18" y="202"/>
                      <a:pt x="14" y="205"/>
                      <a:pt x="16" y="208"/>
                    </a:cubicBezTo>
                    <a:cubicBezTo>
                      <a:pt x="14" y="204"/>
                      <a:pt x="12" y="205"/>
                      <a:pt x="10" y="207"/>
                    </a:cubicBezTo>
                    <a:cubicBezTo>
                      <a:pt x="11" y="207"/>
                      <a:pt x="11" y="207"/>
                      <a:pt x="11" y="207"/>
                    </a:cubicBezTo>
                    <a:cubicBezTo>
                      <a:pt x="11" y="209"/>
                      <a:pt x="13" y="212"/>
                      <a:pt x="11" y="214"/>
                    </a:cubicBezTo>
                    <a:cubicBezTo>
                      <a:pt x="6" y="212"/>
                      <a:pt x="6" y="212"/>
                      <a:pt x="6" y="212"/>
                    </a:cubicBezTo>
                    <a:cubicBezTo>
                      <a:pt x="10" y="215"/>
                      <a:pt x="10" y="215"/>
                      <a:pt x="10" y="215"/>
                    </a:cubicBezTo>
                    <a:cubicBezTo>
                      <a:pt x="9" y="217"/>
                      <a:pt x="7" y="217"/>
                      <a:pt x="6" y="215"/>
                    </a:cubicBezTo>
                    <a:cubicBezTo>
                      <a:pt x="3" y="226"/>
                      <a:pt x="17" y="215"/>
                      <a:pt x="13" y="229"/>
                    </a:cubicBezTo>
                    <a:cubicBezTo>
                      <a:pt x="11" y="229"/>
                      <a:pt x="9" y="227"/>
                      <a:pt x="11" y="223"/>
                    </a:cubicBezTo>
                    <a:cubicBezTo>
                      <a:pt x="8" y="223"/>
                      <a:pt x="6" y="224"/>
                      <a:pt x="5" y="228"/>
                    </a:cubicBezTo>
                    <a:cubicBezTo>
                      <a:pt x="4" y="228"/>
                      <a:pt x="4" y="228"/>
                      <a:pt x="4" y="228"/>
                    </a:cubicBezTo>
                    <a:cubicBezTo>
                      <a:pt x="4" y="235"/>
                      <a:pt x="4" y="245"/>
                      <a:pt x="7" y="249"/>
                    </a:cubicBezTo>
                    <a:close/>
                  </a:path>
                </a:pathLst>
              </a:custGeom>
              <a:grpFill/>
              <a:ln w="9525">
                <a:noFill/>
                <a:round/>
                <a:headEnd/>
                <a:tailEnd/>
              </a:ln>
            </p:spPr>
            <p:txBody>
              <a:bodyPr/>
              <a:lstStyle/>
              <a:p>
                <a:pPr>
                  <a:defRPr/>
                </a:pPr>
                <a:endParaRPr lang="en-US"/>
              </a:p>
            </p:txBody>
          </p:sp>
          <p:sp>
            <p:nvSpPr>
              <p:cNvPr id="16" name="Freeform 344"/>
              <p:cNvSpPr>
                <a:spLocks/>
              </p:cNvSpPr>
              <p:nvPr/>
            </p:nvSpPr>
            <p:spPr bwMode="gray">
              <a:xfrm rot="18078277">
                <a:off x="3209330" y="3074292"/>
                <a:ext cx="88850" cy="611491"/>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sp>
            <p:nvSpPr>
              <p:cNvPr id="17" name="Freeform 344"/>
              <p:cNvSpPr>
                <a:spLocks/>
              </p:cNvSpPr>
              <p:nvPr/>
            </p:nvSpPr>
            <p:spPr bwMode="gray">
              <a:xfrm rot="1878277">
                <a:off x="3563066" y="2945241"/>
                <a:ext cx="88849" cy="611491"/>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grpSp>
        <p:sp>
          <p:nvSpPr>
            <p:cNvPr id="29" name="Rechteck 28"/>
            <p:cNvSpPr/>
            <p:nvPr/>
          </p:nvSpPr>
          <p:spPr bwMode="gray">
            <a:xfrm>
              <a:off x="4149449" y="1530002"/>
              <a:ext cx="1133319" cy="738691"/>
            </a:xfrm>
            <a:prstGeom prst="rect">
              <a:avLst/>
            </a:prstGeom>
          </p:spPr>
          <p:txBody>
            <a:bodyPr wrap="none" lIns="0" tIns="0" rIns="0" bIns="0">
              <a:spAutoFit/>
            </a:bodyPr>
            <a:lstStyle/>
            <a:p>
              <a:pPr algn="ctr">
                <a:defRPr/>
              </a:pPr>
              <a:r>
                <a:rPr lang="en-US" sz="2400" b="1" dirty="0">
                  <a:solidFill>
                    <a:schemeClr val="bg1">
                      <a:lumMod val="50000"/>
                    </a:schemeClr>
                  </a:solidFill>
                  <a:effectLst>
                    <a:innerShdw blurRad="63500" dist="50800" dir="13500000">
                      <a:prstClr val="black">
                        <a:alpha val="50000"/>
                      </a:prstClr>
                    </a:innerShdw>
                  </a:effectLst>
                </a:rPr>
                <a:t>UASC </a:t>
              </a:r>
            </a:p>
            <a:p>
              <a:pPr algn="ctr">
                <a:defRPr/>
              </a:pPr>
              <a:r>
                <a:rPr lang="en-US" sz="2400" b="1" dirty="0">
                  <a:solidFill>
                    <a:schemeClr val="bg1">
                      <a:lumMod val="50000"/>
                    </a:schemeClr>
                  </a:solidFill>
                  <a:effectLst>
                    <a:innerShdw blurRad="63500" dist="50800" dir="13500000">
                      <a:prstClr val="black">
                        <a:alpha val="50000"/>
                      </a:prstClr>
                    </a:innerShdw>
                  </a:effectLst>
                </a:rPr>
                <a:t>Health</a:t>
              </a:r>
            </a:p>
          </p:txBody>
        </p:sp>
        <p:sp>
          <p:nvSpPr>
            <p:cNvPr id="30" name="Rechteck 29"/>
            <p:cNvSpPr/>
            <p:nvPr/>
          </p:nvSpPr>
          <p:spPr bwMode="gray">
            <a:xfrm flipH="1">
              <a:off x="462635" y="3534514"/>
              <a:ext cx="1657826" cy="369332"/>
            </a:xfrm>
            <a:prstGeom prst="rect">
              <a:avLst/>
            </a:prstGeom>
          </p:spPr>
          <p:txBody>
            <a:bodyPr wrap="none">
              <a:spAutoFit/>
            </a:bodyPr>
            <a:lstStyle/>
            <a:p>
              <a:pPr>
                <a:defRPr/>
              </a:pPr>
              <a:r>
                <a:rPr lang="en-US" b="1" dirty="0">
                  <a:solidFill>
                    <a:srgbClr val="C00000"/>
                  </a:solidFill>
                  <a:effectLst>
                    <a:innerShdw blurRad="63500" dist="50800" dir="13500000">
                      <a:prstClr val="black">
                        <a:alpha val="50000"/>
                      </a:prstClr>
                    </a:innerShdw>
                  </a:effectLst>
                </a:rPr>
                <a:t>Consequences </a:t>
              </a:r>
            </a:p>
          </p:txBody>
        </p:sp>
        <p:grpSp>
          <p:nvGrpSpPr>
            <p:cNvPr id="31" name="Gruppieren 30"/>
            <p:cNvGrpSpPr/>
            <p:nvPr/>
          </p:nvGrpSpPr>
          <p:grpSpPr bwMode="gray">
            <a:xfrm rot="3527239" flipH="1">
              <a:off x="2016045" y="1844075"/>
              <a:ext cx="513665" cy="2272037"/>
              <a:chOff x="2198615" y="-725252"/>
              <a:chExt cx="759935" cy="3361335"/>
            </a:xfrm>
            <a:solidFill>
              <a:srgbClr val="C00000"/>
            </a:solidFill>
          </p:grpSpPr>
          <p:sp>
            <p:nvSpPr>
              <p:cNvPr id="32" name="Freeform 372"/>
              <p:cNvSpPr>
                <a:spLocks/>
              </p:cNvSpPr>
              <p:nvPr/>
            </p:nvSpPr>
            <p:spPr bwMode="gray">
              <a:xfrm rot="9978277">
                <a:off x="2335510" y="-725252"/>
                <a:ext cx="101074" cy="3331804"/>
              </a:xfrm>
              <a:custGeom>
                <a:avLst/>
                <a:gdLst/>
                <a:ahLst/>
                <a:cxnLst>
                  <a:cxn ang="0">
                    <a:pos x="4" y="284"/>
                  </a:cxn>
                  <a:cxn ang="0">
                    <a:pos x="5" y="309"/>
                  </a:cxn>
                  <a:cxn ang="0">
                    <a:pos x="2" y="334"/>
                  </a:cxn>
                  <a:cxn ang="0">
                    <a:pos x="8" y="376"/>
                  </a:cxn>
                  <a:cxn ang="0">
                    <a:pos x="4" y="443"/>
                  </a:cxn>
                  <a:cxn ang="0">
                    <a:pos x="8" y="470"/>
                  </a:cxn>
                  <a:cxn ang="0">
                    <a:pos x="6" y="493"/>
                  </a:cxn>
                  <a:cxn ang="0">
                    <a:pos x="8" y="516"/>
                  </a:cxn>
                  <a:cxn ang="0">
                    <a:pos x="4" y="558"/>
                  </a:cxn>
                  <a:cxn ang="0">
                    <a:pos x="5" y="590"/>
                  </a:cxn>
                  <a:cxn ang="0">
                    <a:pos x="10" y="604"/>
                  </a:cxn>
                  <a:cxn ang="0">
                    <a:pos x="8" y="634"/>
                  </a:cxn>
                  <a:cxn ang="0">
                    <a:pos x="22" y="684"/>
                  </a:cxn>
                  <a:cxn ang="0">
                    <a:pos x="11" y="697"/>
                  </a:cxn>
                  <a:cxn ang="0">
                    <a:pos x="22" y="734"/>
                  </a:cxn>
                  <a:cxn ang="0">
                    <a:pos x="13" y="771"/>
                  </a:cxn>
                  <a:cxn ang="0">
                    <a:pos x="9" y="807"/>
                  </a:cxn>
                  <a:cxn ang="0">
                    <a:pos x="15" y="858"/>
                  </a:cxn>
                  <a:cxn ang="0">
                    <a:pos x="21" y="907"/>
                  </a:cxn>
                  <a:cxn ang="0">
                    <a:pos x="26" y="971"/>
                  </a:cxn>
                  <a:cxn ang="0">
                    <a:pos x="19" y="1018"/>
                  </a:cxn>
                  <a:cxn ang="0">
                    <a:pos x="23" y="1043"/>
                  </a:cxn>
                  <a:cxn ang="0">
                    <a:pos x="22" y="1057"/>
                  </a:cxn>
                  <a:cxn ang="0">
                    <a:pos x="31" y="1087"/>
                  </a:cxn>
                  <a:cxn ang="0">
                    <a:pos x="31" y="1113"/>
                  </a:cxn>
                  <a:cxn ang="0">
                    <a:pos x="29" y="1091"/>
                  </a:cxn>
                  <a:cxn ang="0">
                    <a:pos x="35" y="1015"/>
                  </a:cxn>
                  <a:cxn ang="0">
                    <a:pos x="31" y="938"/>
                  </a:cxn>
                  <a:cxn ang="0">
                    <a:pos x="37" y="934"/>
                  </a:cxn>
                  <a:cxn ang="0">
                    <a:pos x="35" y="859"/>
                  </a:cxn>
                  <a:cxn ang="0">
                    <a:pos x="36" y="802"/>
                  </a:cxn>
                  <a:cxn ang="0">
                    <a:pos x="35" y="766"/>
                  </a:cxn>
                  <a:cxn ang="0">
                    <a:pos x="32" y="747"/>
                  </a:cxn>
                  <a:cxn ang="0">
                    <a:pos x="36" y="713"/>
                  </a:cxn>
                  <a:cxn ang="0">
                    <a:pos x="34" y="692"/>
                  </a:cxn>
                  <a:cxn ang="0">
                    <a:pos x="36" y="592"/>
                  </a:cxn>
                  <a:cxn ang="0">
                    <a:pos x="34" y="554"/>
                  </a:cxn>
                  <a:cxn ang="0">
                    <a:pos x="36" y="502"/>
                  </a:cxn>
                  <a:cxn ang="0">
                    <a:pos x="37" y="466"/>
                  </a:cxn>
                  <a:cxn ang="0">
                    <a:pos x="35" y="373"/>
                  </a:cxn>
                  <a:cxn ang="0">
                    <a:pos x="34" y="345"/>
                  </a:cxn>
                  <a:cxn ang="0">
                    <a:pos x="37" y="270"/>
                  </a:cxn>
                  <a:cxn ang="0">
                    <a:pos x="37" y="224"/>
                  </a:cxn>
                  <a:cxn ang="0">
                    <a:pos x="34" y="207"/>
                  </a:cxn>
                  <a:cxn ang="0">
                    <a:pos x="37" y="176"/>
                  </a:cxn>
                  <a:cxn ang="0">
                    <a:pos x="33" y="122"/>
                  </a:cxn>
                  <a:cxn ang="0">
                    <a:pos x="38" y="78"/>
                  </a:cxn>
                  <a:cxn ang="0">
                    <a:pos x="37" y="46"/>
                  </a:cxn>
                  <a:cxn ang="0">
                    <a:pos x="11" y="20"/>
                  </a:cxn>
                  <a:cxn ang="0">
                    <a:pos x="7" y="36"/>
                  </a:cxn>
                  <a:cxn ang="0">
                    <a:pos x="11" y="66"/>
                  </a:cxn>
                  <a:cxn ang="0">
                    <a:pos x="11" y="82"/>
                  </a:cxn>
                  <a:cxn ang="0">
                    <a:pos x="8" y="105"/>
                  </a:cxn>
                  <a:cxn ang="0">
                    <a:pos x="13" y="136"/>
                  </a:cxn>
                  <a:cxn ang="0">
                    <a:pos x="4" y="151"/>
                  </a:cxn>
                  <a:cxn ang="0">
                    <a:pos x="11" y="193"/>
                  </a:cxn>
                  <a:cxn ang="0">
                    <a:pos x="14" y="199"/>
                  </a:cxn>
                  <a:cxn ang="0">
                    <a:pos x="6" y="212"/>
                  </a:cxn>
                  <a:cxn ang="0">
                    <a:pos x="5" y="228"/>
                  </a:cxn>
                </a:cxnLst>
                <a:rect l="0" t="0" r="r" b="b"/>
                <a:pathLst>
                  <a:path w="42" h="1113">
                    <a:moveTo>
                      <a:pt x="7" y="249"/>
                    </a:moveTo>
                    <a:cubicBezTo>
                      <a:pt x="6" y="251"/>
                      <a:pt x="4" y="249"/>
                      <a:pt x="3" y="248"/>
                    </a:cubicBezTo>
                    <a:cubicBezTo>
                      <a:pt x="1" y="256"/>
                      <a:pt x="6" y="259"/>
                      <a:pt x="3" y="267"/>
                    </a:cubicBezTo>
                    <a:cubicBezTo>
                      <a:pt x="5" y="263"/>
                      <a:pt x="5" y="263"/>
                      <a:pt x="5" y="263"/>
                    </a:cubicBezTo>
                    <a:cubicBezTo>
                      <a:pt x="7" y="269"/>
                      <a:pt x="8" y="279"/>
                      <a:pt x="4" y="284"/>
                    </a:cubicBezTo>
                    <a:cubicBezTo>
                      <a:pt x="3" y="282"/>
                      <a:pt x="3" y="282"/>
                      <a:pt x="3" y="282"/>
                    </a:cubicBezTo>
                    <a:cubicBezTo>
                      <a:pt x="6" y="287"/>
                      <a:pt x="0" y="295"/>
                      <a:pt x="3" y="298"/>
                    </a:cubicBezTo>
                    <a:cubicBezTo>
                      <a:pt x="5" y="296"/>
                      <a:pt x="6" y="298"/>
                      <a:pt x="7" y="294"/>
                    </a:cubicBezTo>
                    <a:cubicBezTo>
                      <a:pt x="10" y="308"/>
                      <a:pt x="10" y="308"/>
                      <a:pt x="10" y="308"/>
                    </a:cubicBezTo>
                    <a:cubicBezTo>
                      <a:pt x="5" y="309"/>
                      <a:pt x="5" y="309"/>
                      <a:pt x="5" y="309"/>
                    </a:cubicBezTo>
                    <a:cubicBezTo>
                      <a:pt x="7" y="316"/>
                      <a:pt x="7" y="316"/>
                      <a:pt x="7" y="316"/>
                    </a:cubicBezTo>
                    <a:cubicBezTo>
                      <a:pt x="9" y="314"/>
                      <a:pt x="5" y="325"/>
                      <a:pt x="10" y="325"/>
                    </a:cubicBezTo>
                    <a:cubicBezTo>
                      <a:pt x="8" y="329"/>
                      <a:pt x="6" y="324"/>
                      <a:pt x="4" y="322"/>
                    </a:cubicBezTo>
                    <a:cubicBezTo>
                      <a:pt x="6" y="326"/>
                      <a:pt x="4" y="326"/>
                      <a:pt x="7" y="330"/>
                    </a:cubicBezTo>
                    <a:cubicBezTo>
                      <a:pt x="2" y="334"/>
                      <a:pt x="2" y="334"/>
                      <a:pt x="2" y="334"/>
                    </a:cubicBezTo>
                    <a:cubicBezTo>
                      <a:pt x="5" y="344"/>
                      <a:pt x="5" y="344"/>
                      <a:pt x="5" y="344"/>
                    </a:cubicBezTo>
                    <a:cubicBezTo>
                      <a:pt x="5" y="344"/>
                      <a:pt x="5" y="344"/>
                      <a:pt x="4" y="344"/>
                    </a:cubicBezTo>
                    <a:cubicBezTo>
                      <a:pt x="8" y="348"/>
                      <a:pt x="2" y="356"/>
                      <a:pt x="9" y="362"/>
                    </a:cubicBezTo>
                    <a:cubicBezTo>
                      <a:pt x="8" y="361"/>
                      <a:pt x="8" y="361"/>
                      <a:pt x="8" y="361"/>
                    </a:cubicBezTo>
                    <a:cubicBezTo>
                      <a:pt x="11" y="365"/>
                      <a:pt x="9" y="373"/>
                      <a:pt x="8" y="376"/>
                    </a:cubicBezTo>
                    <a:cubicBezTo>
                      <a:pt x="9" y="381"/>
                      <a:pt x="12" y="378"/>
                      <a:pt x="14" y="378"/>
                    </a:cubicBezTo>
                    <a:cubicBezTo>
                      <a:pt x="13" y="393"/>
                      <a:pt x="13" y="388"/>
                      <a:pt x="19" y="401"/>
                    </a:cubicBezTo>
                    <a:cubicBezTo>
                      <a:pt x="13" y="409"/>
                      <a:pt x="10" y="392"/>
                      <a:pt x="6" y="402"/>
                    </a:cubicBezTo>
                    <a:cubicBezTo>
                      <a:pt x="8" y="403"/>
                      <a:pt x="11" y="410"/>
                      <a:pt x="12" y="418"/>
                    </a:cubicBezTo>
                    <a:cubicBezTo>
                      <a:pt x="10" y="425"/>
                      <a:pt x="8" y="436"/>
                      <a:pt x="4" y="443"/>
                    </a:cubicBezTo>
                    <a:cubicBezTo>
                      <a:pt x="8" y="442"/>
                      <a:pt x="8" y="442"/>
                      <a:pt x="8" y="442"/>
                    </a:cubicBezTo>
                    <a:cubicBezTo>
                      <a:pt x="10" y="452"/>
                      <a:pt x="10" y="452"/>
                      <a:pt x="10" y="452"/>
                    </a:cubicBezTo>
                    <a:cubicBezTo>
                      <a:pt x="5" y="447"/>
                      <a:pt x="5" y="447"/>
                      <a:pt x="5" y="447"/>
                    </a:cubicBezTo>
                    <a:cubicBezTo>
                      <a:pt x="6" y="448"/>
                      <a:pt x="8" y="453"/>
                      <a:pt x="10" y="456"/>
                    </a:cubicBezTo>
                    <a:cubicBezTo>
                      <a:pt x="13" y="467"/>
                      <a:pt x="2" y="462"/>
                      <a:pt x="8" y="470"/>
                    </a:cubicBezTo>
                    <a:cubicBezTo>
                      <a:pt x="7" y="471"/>
                      <a:pt x="7" y="471"/>
                      <a:pt x="7" y="471"/>
                    </a:cubicBezTo>
                    <a:cubicBezTo>
                      <a:pt x="9" y="473"/>
                      <a:pt x="8" y="480"/>
                      <a:pt x="9" y="488"/>
                    </a:cubicBezTo>
                    <a:cubicBezTo>
                      <a:pt x="5" y="485"/>
                      <a:pt x="5" y="485"/>
                      <a:pt x="5" y="485"/>
                    </a:cubicBezTo>
                    <a:cubicBezTo>
                      <a:pt x="6" y="480"/>
                      <a:pt x="6" y="480"/>
                      <a:pt x="6" y="480"/>
                    </a:cubicBezTo>
                    <a:cubicBezTo>
                      <a:pt x="1" y="483"/>
                      <a:pt x="6" y="488"/>
                      <a:pt x="6" y="493"/>
                    </a:cubicBezTo>
                    <a:cubicBezTo>
                      <a:pt x="8" y="498"/>
                      <a:pt x="12" y="496"/>
                      <a:pt x="13" y="498"/>
                    </a:cubicBezTo>
                    <a:cubicBezTo>
                      <a:pt x="13" y="500"/>
                      <a:pt x="14" y="503"/>
                      <a:pt x="13" y="505"/>
                    </a:cubicBezTo>
                    <a:cubicBezTo>
                      <a:pt x="11" y="509"/>
                      <a:pt x="7" y="505"/>
                      <a:pt x="5" y="504"/>
                    </a:cubicBezTo>
                    <a:cubicBezTo>
                      <a:pt x="10" y="507"/>
                      <a:pt x="10" y="509"/>
                      <a:pt x="12" y="517"/>
                    </a:cubicBezTo>
                    <a:cubicBezTo>
                      <a:pt x="9" y="518"/>
                      <a:pt x="8" y="517"/>
                      <a:pt x="8" y="516"/>
                    </a:cubicBezTo>
                    <a:cubicBezTo>
                      <a:pt x="8" y="518"/>
                      <a:pt x="9" y="520"/>
                      <a:pt x="11" y="520"/>
                    </a:cubicBezTo>
                    <a:cubicBezTo>
                      <a:pt x="9" y="523"/>
                      <a:pt x="9" y="523"/>
                      <a:pt x="9" y="523"/>
                    </a:cubicBezTo>
                    <a:cubicBezTo>
                      <a:pt x="5" y="533"/>
                      <a:pt x="18" y="533"/>
                      <a:pt x="16" y="545"/>
                    </a:cubicBezTo>
                    <a:cubicBezTo>
                      <a:pt x="14" y="542"/>
                      <a:pt x="17" y="555"/>
                      <a:pt x="14" y="559"/>
                    </a:cubicBezTo>
                    <a:cubicBezTo>
                      <a:pt x="13" y="554"/>
                      <a:pt x="7" y="560"/>
                      <a:pt x="4" y="558"/>
                    </a:cubicBezTo>
                    <a:cubicBezTo>
                      <a:pt x="2" y="567"/>
                      <a:pt x="9" y="562"/>
                      <a:pt x="11" y="569"/>
                    </a:cubicBezTo>
                    <a:cubicBezTo>
                      <a:pt x="5" y="566"/>
                      <a:pt x="5" y="566"/>
                      <a:pt x="5" y="566"/>
                    </a:cubicBezTo>
                    <a:cubicBezTo>
                      <a:pt x="7" y="574"/>
                      <a:pt x="8" y="568"/>
                      <a:pt x="10" y="576"/>
                    </a:cubicBezTo>
                    <a:cubicBezTo>
                      <a:pt x="8" y="573"/>
                      <a:pt x="8" y="579"/>
                      <a:pt x="6" y="574"/>
                    </a:cubicBezTo>
                    <a:cubicBezTo>
                      <a:pt x="6" y="584"/>
                      <a:pt x="6" y="582"/>
                      <a:pt x="5" y="590"/>
                    </a:cubicBezTo>
                    <a:cubicBezTo>
                      <a:pt x="11" y="591"/>
                      <a:pt x="11" y="591"/>
                      <a:pt x="11" y="591"/>
                    </a:cubicBezTo>
                    <a:cubicBezTo>
                      <a:pt x="12" y="594"/>
                      <a:pt x="9" y="595"/>
                      <a:pt x="8" y="596"/>
                    </a:cubicBezTo>
                    <a:cubicBezTo>
                      <a:pt x="8" y="594"/>
                      <a:pt x="8" y="593"/>
                      <a:pt x="8" y="593"/>
                    </a:cubicBezTo>
                    <a:cubicBezTo>
                      <a:pt x="3" y="596"/>
                      <a:pt x="10" y="598"/>
                      <a:pt x="6" y="602"/>
                    </a:cubicBezTo>
                    <a:cubicBezTo>
                      <a:pt x="8" y="601"/>
                      <a:pt x="10" y="600"/>
                      <a:pt x="10" y="604"/>
                    </a:cubicBezTo>
                    <a:cubicBezTo>
                      <a:pt x="7" y="603"/>
                      <a:pt x="7" y="609"/>
                      <a:pt x="6" y="609"/>
                    </a:cubicBezTo>
                    <a:cubicBezTo>
                      <a:pt x="8" y="607"/>
                      <a:pt x="7" y="617"/>
                      <a:pt x="11" y="617"/>
                    </a:cubicBezTo>
                    <a:cubicBezTo>
                      <a:pt x="8" y="622"/>
                      <a:pt x="8" y="616"/>
                      <a:pt x="6" y="616"/>
                    </a:cubicBezTo>
                    <a:cubicBezTo>
                      <a:pt x="10" y="619"/>
                      <a:pt x="7" y="630"/>
                      <a:pt x="9" y="633"/>
                    </a:cubicBezTo>
                    <a:cubicBezTo>
                      <a:pt x="8" y="634"/>
                      <a:pt x="8" y="634"/>
                      <a:pt x="8" y="634"/>
                    </a:cubicBezTo>
                    <a:cubicBezTo>
                      <a:pt x="11" y="638"/>
                      <a:pt x="12" y="645"/>
                      <a:pt x="16" y="654"/>
                    </a:cubicBezTo>
                    <a:cubicBezTo>
                      <a:pt x="12" y="651"/>
                      <a:pt x="12" y="651"/>
                      <a:pt x="12" y="651"/>
                    </a:cubicBezTo>
                    <a:cubicBezTo>
                      <a:pt x="11" y="660"/>
                      <a:pt x="19" y="656"/>
                      <a:pt x="19" y="663"/>
                    </a:cubicBezTo>
                    <a:cubicBezTo>
                      <a:pt x="15" y="662"/>
                      <a:pt x="20" y="675"/>
                      <a:pt x="14" y="672"/>
                    </a:cubicBezTo>
                    <a:cubicBezTo>
                      <a:pt x="17" y="676"/>
                      <a:pt x="18" y="681"/>
                      <a:pt x="22" y="684"/>
                    </a:cubicBezTo>
                    <a:cubicBezTo>
                      <a:pt x="20" y="688"/>
                      <a:pt x="16" y="676"/>
                      <a:pt x="15" y="682"/>
                    </a:cubicBezTo>
                    <a:cubicBezTo>
                      <a:pt x="17" y="688"/>
                      <a:pt x="17" y="688"/>
                      <a:pt x="17" y="688"/>
                    </a:cubicBezTo>
                    <a:cubicBezTo>
                      <a:pt x="15" y="689"/>
                      <a:pt x="15" y="689"/>
                      <a:pt x="15" y="689"/>
                    </a:cubicBezTo>
                    <a:cubicBezTo>
                      <a:pt x="17" y="689"/>
                      <a:pt x="17" y="694"/>
                      <a:pt x="18" y="694"/>
                    </a:cubicBezTo>
                    <a:cubicBezTo>
                      <a:pt x="15" y="695"/>
                      <a:pt x="13" y="698"/>
                      <a:pt x="11" y="697"/>
                    </a:cubicBezTo>
                    <a:cubicBezTo>
                      <a:pt x="12" y="701"/>
                      <a:pt x="9" y="707"/>
                      <a:pt x="11" y="710"/>
                    </a:cubicBezTo>
                    <a:cubicBezTo>
                      <a:pt x="10" y="710"/>
                      <a:pt x="10" y="710"/>
                      <a:pt x="10" y="710"/>
                    </a:cubicBezTo>
                    <a:cubicBezTo>
                      <a:pt x="16" y="714"/>
                      <a:pt x="11" y="722"/>
                      <a:pt x="17" y="724"/>
                    </a:cubicBezTo>
                    <a:cubicBezTo>
                      <a:pt x="14" y="726"/>
                      <a:pt x="14" y="726"/>
                      <a:pt x="14" y="726"/>
                    </a:cubicBezTo>
                    <a:cubicBezTo>
                      <a:pt x="14" y="732"/>
                      <a:pt x="20" y="731"/>
                      <a:pt x="22" y="734"/>
                    </a:cubicBezTo>
                    <a:cubicBezTo>
                      <a:pt x="22" y="736"/>
                      <a:pt x="22" y="739"/>
                      <a:pt x="22" y="742"/>
                    </a:cubicBezTo>
                    <a:cubicBezTo>
                      <a:pt x="18" y="734"/>
                      <a:pt x="17" y="745"/>
                      <a:pt x="15" y="747"/>
                    </a:cubicBezTo>
                    <a:cubicBezTo>
                      <a:pt x="15" y="750"/>
                      <a:pt x="16" y="759"/>
                      <a:pt x="19" y="761"/>
                    </a:cubicBezTo>
                    <a:cubicBezTo>
                      <a:pt x="16" y="758"/>
                      <a:pt x="13" y="760"/>
                      <a:pt x="13" y="754"/>
                    </a:cubicBezTo>
                    <a:cubicBezTo>
                      <a:pt x="7" y="757"/>
                      <a:pt x="14" y="764"/>
                      <a:pt x="13" y="771"/>
                    </a:cubicBezTo>
                    <a:cubicBezTo>
                      <a:pt x="11" y="771"/>
                      <a:pt x="11" y="771"/>
                      <a:pt x="11" y="771"/>
                    </a:cubicBezTo>
                    <a:cubicBezTo>
                      <a:pt x="13" y="781"/>
                      <a:pt x="17" y="782"/>
                      <a:pt x="22" y="786"/>
                    </a:cubicBezTo>
                    <a:cubicBezTo>
                      <a:pt x="18" y="787"/>
                      <a:pt x="18" y="786"/>
                      <a:pt x="14" y="783"/>
                    </a:cubicBezTo>
                    <a:cubicBezTo>
                      <a:pt x="12" y="790"/>
                      <a:pt x="15" y="801"/>
                      <a:pt x="14" y="809"/>
                    </a:cubicBezTo>
                    <a:cubicBezTo>
                      <a:pt x="12" y="812"/>
                      <a:pt x="10" y="810"/>
                      <a:pt x="9" y="807"/>
                    </a:cubicBezTo>
                    <a:cubicBezTo>
                      <a:pt x="12" y="816"/>
                      <a:pt x="9" y="826"/>
                      <a:pt x="15" y="831"/>
                    </a:cubicBezTo>
                    <a:cubicBezTo>
                      <a:pt x="12" y="829"/>
                      <a:pt x="13" y="834"/>
                      <a:pt x="12" y="837"/>
                    </a:cubicBezTo>
                    <a:cubicBezTo>
                      <a:pt x="13" y="837"/>
                      <a:pt x="15" y="838"/>
                      <a:pt x="15" y="838"/>
                    </a:cubicBezTo>
                    <a:cubicBezTo>
                      <a:pt x="17" y="843"/>
                      <a:pt x="19" y="854"/>
                      <a:pt x="17" y="860"/>
                    </a:cubicBezTo>
                    <a:cubicBezTo>
                      <a:pt x="15" y="858"/>
                      <a:pt x="15" y="858"/>
                      <a:pt x="15" y="858"/>
                    </a:cubicBezTo>
                    <a:cubicBezTo>
                      <a:pt x="15" y="871"/>
                      <a:pt x="25" y="877"/>
                      <a:pt x="20" y="892"/>
                    </a:cubicBezTo>
                    <a:cubicBezTo>
                      <a:pt x="19" y="894"/>
                      <a:pt x="15" y="889"/>
                      <a:pt x="16" y="894"/>
                    </a:cubicBezTo>
                    <a:cubicBezTo>
                      <a:pt x="18" y="897"/>
                      <a:pt x="22" y="896"/>
                      <a:pt x="21" y="903"/>
                    </a:cubicBezTo>
                    <a:cubicBezTo>
                      <a:pt x="17" y="903"/>
                      <a:pt x="17" y="903"/>
                      <a:pt x="17" y="903"/>
                    </a:cubicBezTo>
                    <a:cubicBezTo>
                      <a:pt x="21" y="907"/>
                      <a:pt x="21" y="907"/>
                      <a:pt x="21" y="907"/>
                    </a:cubicBezTo>
                    <a:cubicBezTo>
                      <a:pt x="24" y="905"/>
                      <a:pt x="23" y="897"/>
                      <a:pt x="27" y="902"/>
                    </a:cubicBezTo>
                    <a:cubicBezTo>
                      <a:pt x="23" y="909"/>
                      <a:pt x="30" y="908"/>
                      <a:pt x="26" y="915"/>
                    </a:cubicBezTo>
                    <a:cubicBezTo>
                      <a:pt x="26" y="914"/>
                      <a:pt x="23" y="911"/>
                      <a:pt x="21" y="910"/>
                    </a:cubicBezTo>
                    <a:cubicBezTo>
                      <a:pt x="17" y="926"/>
                      <a:pt x="25" y="932"/>
                      <a:pt x="20" y="948"/>
                    </a:cubicBezTo>
                    <a:cubicBezTo>
                      <a:pt x="23" y="956"/>
                      <a:pt x="24" y="966"/>
                      <a:pt x="26" y="971"/>
                    </a:cubicBezTo>
                    <a:cubicBezTo>
                      <a:pt x="23" y="971"/>
                      <a:pt x="19" y="971"/>
                      <a:pt x="16" y="967"/>
                    </a:cubicBezTo>
                    <a:cubicBezTo>
                      <a:pt x="16" y="974"/>
                      <a:pt x="24" y="977"/>
                      <a:pt x="19" y="982"/>
                    </a:cubicBezTo>
                    <a:cubicBezTo>
                      <a:pt x="24" y="985"/>
                      <a:pt x="22" y="1000"/>
                      <a:pt x="29" y="1002"/>
                    </a:cubicBezTo>
                    <a:cubicBezTo>
                      <a:pt x="28" y="1002"/>
                      <a:pt x="29" y="1009"/>
                      <a:pt x="25" y="1002"/>
                    </a:cubicBezTo>
                    <a:cubicBezTo>
                      <a:pt x="28" y="1011"/>
                      <a:pt x="19" y="1014"/>
                      <a:pt x="19" y="1018"/>
                    </a:cubicBezTo>
                    <a:cubicBezTo>
                      <a:pt x="19" y="1021"/>
                      <a:pt x="24" y="1016"/>
                      <a:pt x="24" y="1021"/>
                    </a:cubicBezTo>
                    <a:cubicBezTo>
                      <a:pt x="23" y="1022"/>
                      <a:pt x="23" y="1022"/>
                      <a:pt x="22" y="1022"/>
                    </a:cubicBezTo>
                    <a:cubicBezTo>
                      <a:pt x="24" y="1024"/>
                      <a:pt x="24" y="1024"/>
                      <a:pt x="24" y="1024"/>
                    </a:cubicBezTo>
                    <a:cubicBezTo>
                      <a:pt x="22" y="1027"/>
                      <a:pt x="20" y="1022"/>
                      <a:pt x="19" y="1022"/>
                    </a:cubicBezTo>
                    <a:cubicBezTo>
                      <a:pt x="17" y="1029"/>
                      <a:pt x="23" y="1034"/>
                      <a:pt x="23" y="1043"/>
                    </a:cubicBezTo>
                    <a:cubicBezTo>
                      <a:pt x="22" y="1042"/>
                      <a:pt x="22" y="1042"/>
                      <a:pt x="22" y="1042"/>
                    </a:cubicBezTo>
                    <a:cubicBezTo>
                      <a:pt x="22" y="1051"/>
                      <a:pt x="22" y="1051"/>
                      <a:pt x="22" y="1051"/>
                    </a:cubicBezTo>
                    <a:cubicBezTo>
                      <a:pt x="21" y="1050"/>
                      <a:pt x="21" y="1050"/>
                      <a:pt x="21" y="1050"/>
                    </a:cubicBezTo>
                    <a:cubicBezTo>
                      <a:pt x="24" y="1058"/>
                      <a:pt x="24" y="1058"/>
                      <a:pt x="24" y="1058"/>
                    </a:cubicBezTo>
                    <a:cubicBezTo>
                      <a:pt x="22" y="1057"/>
                      <a:pt x="22" y="1057"/>
                      <a:pt x="22" y="1057"/>
                    </a:cubicBezTo>
                    <a:cubicBezTo>
                      <a:pt x="23" y="1059"/>
                      <a:pt x="24" y="1059"/>
                      <a:pt x="24" y="1062"/>
                    </a:cubicBezTo>
                    <a:cubicBezTo>
                      <a:pt x="22" y="1061"/>
                      <a:pt x="22" y="1061"/>
                      <a:pt x="22" y="1061"/>
                    </a:cubicBezTo>
                    <a:cubicBezTo>
                      <a:pt x="25" y="1063"/>
                      <a:pt x="27" y="1072"/>
                      <a:pt x="27" y="1076"/>
                    </a:cubicBezTo>
                    <a:cubicBezTo>
                      <a:pt x="26" y="1077"/>
                      <a:pt x="26" y="1077"/>
                      <a:pt x="26" y="1077"/>
                    </a:cubicBezTo>
                    <a:cubicBezTo>
                      <a:pt x="31" y="1087"/>
                      <a:pt x="31" y="1087"/>
                      <a:pt x="31" y="1087"/>
                    </a:cubicBezTo>
                    <a:cubicBezTo>
                      <a:pt x="28" y="1092"/>
                      <a:pt x="25" y="1080"/>
                      <a:pt x="27" y="1091"/>
                    </a:cubicBezTo>
                    <a:cubicBezTo>
                      <a:pt x="22" y="1088"/>
                      <a:pt x="22" y="1088"/>
                      <a:pt x="22" y="1088"/>
                    </a:cubicBezTo>
                    <a:cubicBezTo>
                      <a:pt x="24" y="1095"/>
                      <a:pt x="22" y="1097"/>
                      <a:pt x="23" y="1102"/>
                    </a:cubicBezTo>
                    <a:cubicBezTo>
                      <a:pt x="26" y="1099"/>
                      <a:pt x="25" y="1096"/>
                      <a:pt x="27" y="1098"/>
                    </a:cubicBezTo>
                    <a:cubicBezTo>
                      <a:pt x="22" y="1104"/>
                      <a:pt x="29" y="1108"/>
                      <a:pt x="31" y="1113"/>
                    </a:cubicBezTo>
                    <a:cubicBezTo>
                      <a:pt x="31" y="1111"/>
                      <a:pt x="31" y="1109"/>
                      <a:pt x="28" y="1107"/>
                    </a:cubicBezTo>
                    <a:cubicBezTo>
                      <a:pt x="28" y="1104"/>
                      <a:pt x="31" y="1106"/>
                      <a:pt x="31" y="1104"/>
                    </a:cubicBezTo>
                    <a:cubicBezTo>
                      <a:pt x="28" y="1099"/>
                      <a:pt x="28" y="1099"/>
                      <a:pt x="28" y="1099"/>
                    </a:cubicBezTo>
                    <a:cubicBezTo>
                      <a:pt x="32" y="1098"/>
                      <a:pt x="32" y="1098"/>
                      <a:pt x="32" y="1098"/>
                    </a:cubicBezTo>
                    <a:cubicBezTo>
                      <a:pt x="29" y="1091"/>
                      <a:pt x="29" y="1091"/>
                      <a:pt x="29" y="1091"/>
                    </a:cubicBezTo>
                    <a:cubicBezTo>
                      <a:pt x="33" y="1091"/>
                      <a:pt x="30" y="1084"/>
                      <a:pt x="34" y="1087"/>
                    </a:cubicBezTo>
                    <a:cubicBezTo>
                      <a:pt x="32" y="1082"/>
                      <a:pt x="35" y="1079"/>
                      <a:pt x="31" y="1074"/>
                    </a:cubicBezTo>
                    <a:cubicBezTo>
                      <a:pt x="33" y="1071"/>
                      <a:pt x="34" y="1080"/>
                      <a:pt x="34" y="1076"/>
                    </a:cubicBezTo>
                    <a:cubicBezTo>
                      <a:pt x="31" y="1056"/>
                      <a:pt x="31" y="1035"/>
                      <a:pt x="33" y="1013"/>
                    </a:cubicBezTo>
                    <a:cubicBezTo>
                      <a:pt x="35" y="1015"/>
                      <a:pt x="35" y="1015"/>
                      <a:pt x="35" y="1015"/>
                    </a:cubicBezTo>
                    <a:cubicBezTo>
                      <a:pt x="33" y="1013"/>
                      <a:pt x="31" y="1010"/>
                      <a:pt x="30" y="1009"/>
                    </a:cubicBezTo>
                    <a:cubicBezTo>
                      <a:pt x="33" y="1005"/>
                      <a:pt x="37" y="991"/>
                      <a:pt x="31" y="986"/>
                    </a:cubicBezTo>
                    <a:cubicBezTo>
                      <a:pt x="32" y="986"/>
                      <a:pt x="33" y="987"/>
                      <a:pt x="33" y="987"/>
                    </a:cubicBezTo>
                    <a:cubicBezTo>
                      <a:pt x="32" y="980"/>
                      <a:pt x="36" y="967"/>
                      <a:pt x="36" y="957"/>
                    </a:cubicBezTo>
                    <a:cubicBezTo>
                      <a:pt x="30" y="953"/>
                      <a:pt x="40" y="942"/>
                      <a:pt x="31" y="938"/>
                    </a:cubicBezTo>
                    <a:cubicBezTo>
                      <a:pt x="33" y="940"/>
                      <a:pt x="33" y="940"/>
                      <a:pt x="33" y="940"/>
                    </a:cubicBezTo>
                    <a:cubicBezTo>
                      <a:pt x="31" y="944"/>
                      <a:pt x="27" y="935"/>
                      <a:pt x="25" y="934"/>
                    </a:cubicBezTo>
                    <a:cubicBezTo>
                      <a:pt x="31" y="931"/>
                      <a:pt x="29" y="934"/>
                      <a:pt x="34" y="931"/>
                    </a:cubicBezTo>
                    <a:cubicBezTo>
                      <a:pt x="32" y="935"/>
                      <a:pt x="32" y="935"/>
                      <a:pt x="32" y="935"/>
                    </a:cubicBezTo>
                    <a:cubicBezTo>
                      <a:pt x="37" y="934"/>
                      <a:pt x="37" y="934"/>
                      <a:pt x="37" y="934"/>
                    </a:cubicBezTo>
                    <a:cubicBezTo>
                      <a:pt x="25" y="921"/>
                      <a:pt x="42" y="910"/>
                      <a:pt x="34" y="902"/>
                    </a:cubicBezTo>
                    <a:cubicBezTo>
                      <a:pt x="34" y="902"/>
                      <a:pt x="35" y="902"/>
                      <a:pt x="35" y="903"/>
                    </a:cubicBezTo>
                    <a:cubicBezTo>
                      <a:pt x="38" y="897"/>
                      <a:pt x="32" y="894"/>
                      <a:pt x="31" y="890"/>
                    </a:cubicBezTo>
                    <a:cubicBezTo>
                      <a:pt x="33" y="889"/>
                      <a:pt x="34" y="892"/>
                      <a:pt x="36" y="894"/>
                    </a:cubicBezTo>
                    <a:cubicBezTo>
                      <a:pt x="38" y="885"/>
                      <a:pt x="32" y="869"/>
                      <a:pt x="35" y="859"/>
                    </a:cubicBezTo>
                    <a:cubicBezTo>
                      <a:pt x="32" y="855"/>
                      <a:pt x="31" y="860"/>
                      <a:pt x="29" y="856"/>
                    </a:cubicBezTo>
                    <a:cubicBezTo>
                      <a:pt x="30" y="853"/>
                      <a:pt x="32" y="851"/>
                      <a:pt x="34" y="855"/>
                    </a:cubicBezTo>
                    <a:cubicBezTo>
                      <a:pt x="39" y="846"/>
                      <a:pt x="30" y="825"/>
                      <a:pt x="35" y="812"/>
                    </a:cubicBezTo>
                    <a:cubicBezTo>
                      <a:pt x="32" y="805"/>
                      <a:pt x="30" y="809"/>
                      <a:pt x="28" y="798"/>
                    </a:cubicBezTo>
                    <a:cubicBezTo>
                      <a:pt x="30" y="801"/>
                      <a:pt x="36" y="796"/>
                      <a:pt x="36" y="802"/>
                    </a:cubicBezTo>
                    <a:cubicBezTo>
                      <a:pt x="36" y="802"/>
                      <a:pt x="36" y="802"/>
                      <a:pt x="36" y="802"/>
                    </a:cubicBezTo>
                    <a:cubicBezTo>
                      <a:pt x="38" y="803"/>
                      <a:pt x="38" y="803"/>
                      <a:pt x="38" y="803"/>
                    </a:cubicBezTo>
                    <a:cubicBezTo>
                      <a:pt x="39" y="792"/>
                      <a:pt x="39" y="777"/>
                      <a:pt x="33" y="771"/>
                    </a:cubicBezTo>
                    <a:cubicBezTo>
                      <a:pt x="38" y="771"/>
                      <a:pt x="34" y="769"/>
                      <a:pt x="36" y="765"/>
                    </a:cubicBezTo>
                    <a:cubicBezTo>
                      <a:pt x="36" y="764"/>
                      <a:pt x="36" y="765"/>
                      <a:pt x="35" y="766"/>
                    </a:cubicBezTo>
                    <a:cubicBezTo>
                      <a:pt x="31" y="762"/>
                      <a:pt x="35" y="760"/>
                      <a:pt x="35" y="757"/>
                    </a:cubicBezTo>
                    <a:cubicBezTo>
                      <a:pt x="36" y="758"/>
                      <a:pt x="36" y="758"/>
                      <a:pt x="36" y="758"/>
                    </a:cubicBezTo>
                    <a:cubicBezTo>
                      <a:pt x="33" y="750"/>
                      <a:pt x="33" y="750"/>
                      <a:pt x="33" y="750"/>
                    </a:cubicBezTo>
                    <a:cubicBezTo>
                      <a:pt x="33" y="749"/>
                      <a:pt x="34" y="747"/>
                      <a:pt x="36" y="747"/>
                    </a:cubicBezTo>
                    <a:cubicBezTo>
                      <a:pt x="32" y="747"/>
                      <a:pt x="32" y="747"/>
                      <a:pt x="32" y="747"/>
                    </a:cubicBezTo>
                    <a:cubicBezTo>
                      <a:pt x="32" y="743"/>
                      <a:pt x="37" y="745"/>
                      <a:pt x="36" y="740"/>
                    </a:cubicBezTo>
                    <a:cubicBezTo>
                      <a:pt x="33" y="741"/>
                      <a:pt x="33" y="741"/>
                      <a:pt x="33" y="741"/>
                    </a:cubicBezTo>
                    <a:cubicBezTo>
                      <a:pt x="35" y="737"/>
                      <a:pt x="31" y="732"/>
                      <a:pt x="35" y="731"/>
                    </a:cubicBezTo>
                    <a:cubicBezTo>
                      <a:pt x="36" y="731"/>
                      <a:pt x="35" y="732"/>
                      <a:pt x="35" y="733"/>
                    </a:cubicBezTo>
                    <a:cubicBezTo>
                      <a:pt x="41" y="728"/>
                      <a:pt x="34" y="719"/>
                      <a:pt x="36" y="713"/>
                    </a:cubicBezTo>
                    <a:cubicBezTo>
                      <a:pt x="31" y="715"/>
                      <a:pt x="31" y="715"/>
                      <a:pt x="31" y="715"/>
                    </a:cubicBezTo>
                    <a:cubicBezTo>
                      <a:pt x="29" y="708"/>
                      <a:pt x="32" y="711"/>
                      <a:pt x="34" y="711"/>
                    </a:cubicBezTo>
                    <a:cubicBezTo>
                      <a:pt x="34" y="707"/>
                      <a:pt x="35" y="706"/>
                      <a:pt x="36" y="700"/>
                    </a:cubicBezTo>
                    <a:cubicBezTo>
                      <a:pt x="35" y="698"/>
                      <a:pt x="34" y="699"/>
                      <a:pt x="32" y="698"/>
                    </a:cubicBezTo>
                    <a:cubicBezTo>
                      <a:pt x="34" y="692"/>
                      <a:pt x="34" y="692"/>
                      <a:pt x="34" y="692"/>
                    </a:cubicBezTo>
                    <a:cubicBezTo>
                      <a:pt x="37" y="696"/>
                      <a:pt x="37" y="696"/>
                      <a:pt x="37" y="696"/>
                    </a:cubicBezTo>
                    <a:cubicBezTo>
                      <a:pt x="29" y="687"/>
                      <a:pt x="38" y="674"/>
                      <a:pt x="30" y="668"/>
                    </a:cubicBezTo>
                    <a:cubicBezTo>
                      <a:pt x="32" y="665"/>
                      <a:pt x="34" y="671"/>
                      <a:pt x="35" y="669"/>
                    </a:cubicBezTo>
                    <a:cubicBezTo>
                      <a:pt x="38" y="659"/>
                      <a:pt x="29" y="646"/>
                      <a:pt x="33" y="638"/>
                    </a:cubicBezTo>
                    <a:cubicBezTo>
                      <a:pt x="37" y="624"/>
                      <a:pt x="34" y="608"/>
                      <a:pt x="36" y="592"/>
                    </a:cubicBezTo>
                    <a:cubicBezTo>
                      <a:pt x="35" y="592"/>
                      <a:pt x="35" y="592"/>
                      <a:pt x="35" y="592"/>
                    </a:cubicBezTo>
                    <a:cubicBezTo>
                      <a:pt x="36" y="581"/>
                      <a:pt x="36" y="581"/>
                      <a:pt x="36" y="581"/>
                    </a:cubicBezTo>
                    <a:cubicBezTo>
                      <a:pt x="33" y="578"/>
                      <a:pt x="34" y="571"/>
                      <a:pt x="30" y="566"/>
                    </a:cubicBezTo>
                    <a:cubicBezTo>
                      <a:pt x="31" y="567"/>
                      <a:pt x="33" y="566"/>
                      <a:pt x="34" y="567"/>
                    </a:cubicBezTo>
                    <a:cubicBezTo>
                      <a:pt x="34" y="562"/>
                      <a:pt x="32" y="557"/>
                      <a:pt x="34" y="554"/>
                    </a:cubicBezTo>
                    <a:cubicBezTo>
                      <a:pt x="35" y="556"/>
                      <a:pt x="35" y="556"/>
                      <a:pt x="35" y="556"/>
                    </a:cubicBezTo>
                    <a:cubicBezTo>
                      <a:pt x="36" y="545"/>
                      <a:pt x="36" y="531"/>
                      <a:pt x="33" y="525"/>
                    </a:cubicBezTo>
                    <a:cubicBezTo>
                      <a:pt x="33" y="522"/>
                      <a:pt x="36" y="522"/>
                      <a:pt x="38" y="521"/>
                    </a:cubicBezTo>
                    <a:cubicBezTo>
                      <a:pt x="38" y="515"/>
                      <a:pt x="36" y="511"/>
                      <a:pt x="34" y="506"/>
                    </a:cubicBezTo>
                    <a:cubicBezTo>
                      <a:pt x="34" y="505"/>
                      <a:pt x="35" y="503"/>
                      <a:pt x="36" y="502"/>
                    </a:cubicBezTo>
                    <a:cubicBezTo>
                      <a:pt x="33" y="500"/>
                      <a:pt x="33" y="500"/>
                      <a:pt x="33" y="500"/>
                    </a:cubicBezTo>
                    <a:cubicBezTo>
                      <a:pt x="33" y="497"/>
                      <a:pt x="36" y="499"/>
                      <a:pt x="37" y="497"/>
                    </a:cubicBezTo>
                    <a:cubicBezTo>
                      <a:pt x="32" y="488"/>
                      <a:pt x="36" y="477"/>
                      <a:pt x="36" y="470"/>
                    </a:cubicBezTo>
                    <a:cubicBezTo>
                      <a:pt x="34" y="471"/>
                      <a:pt x="34" y="471"/>
                      <a:pt x="34" y="471"/>
                    </a:cubicBezTo>
                    <a:cubicBezTo>
                      <a:pt x="33" y="468"/>
                      <a:pt x="35" y="463"/>
                      <a:pt x="37" y="466"/>
                    </a:cubicBezTo>
                    <a:cubicBezTo>
                      <a:pt x="39" y="453"/>
                      <a:pt x="32" y="447"/>
                      <a:pt x="32" y="429"/>
                    </a:cubicBezTo>
                    <a:cubicBezTo>
                      <a:pt x="39" y="427"/>
                      <a:pt x="31" y="413"/>
                      <a:pt x="38" y="411"/>
                    </a:cubicBezTo>
                    <a:cubicBezTo>
                      <a:pt x="36" y="403"/>
                      <a:pt x="39" y="398"/>
                      <a:pt x="35" y="393"/>
                    </a:cubicBezTo>
                    <a:cubicBezTo>
                      <a:pt x="35" y="393"/>
                      <a:pt x="36" y="392"/>
                      <a:pt x="36" y="394"/>
                    </a:cubicBezTo>
                    <a:cubicBezTo>
                      <a:pt x="39" y="391"/>
                      <a:pt x="36" y="381"/>
                      <a:pt x="35" y="373"/>
                    </a:cubicBezTo>
                    <a:cubicBezTo>
                      <a:pt x="37" y="373"/>
                      <a:pt x="37" y="373"/>
                      <a:pt x="37" y="373"/>
                    </a:cubicBezTo>
                    <a:cubicBezTo>
                      <a:pt x="32" y="370"/>
                      <a:pt x="33" y="357"/>
                      <a:pt x="29" y="355"/>
                    </a:cubicBezTo>
                    <a:cubicBezTo>
                      <a:pt x="30" y="354"/>
                      <a:pt x="31" y="356"/>
                      <a:pt x="32" y="357"/>
                    </a:cubicBezTo>
                    <a:cubicBezTo>
                      <a:pt x="36" y="353"/>
                      <a:pt x="29" y="350"/>
                      <a:pt x="30" y="345"/>
                    </a:cubicBezTo>
                    <a:cubicBezTo>
                      <a:pt x="32" y="346"/>
                      <a:pt x="33" y="344"/>
                      <a:pt x="34" y="345"/>
                    </a:cubicBezTo>
                    <a:cubicBezTo>
                      <a:pt x="39" y="329"/>
                      <a:pt x="30" y="305"/>
                      <a:pt x="34" y="283"/>
                    </a:cubicBezTo>
                    <a:cubicBezTo>
                      <a:pt x="34" y="277"/>
                      <a:pt x="29" y="285"/>
                      <a:pt x="29" y="277"/>
                    </a:cubicBezTo>
                    <a:cubicBezTo>
                      <a:pt x="31" y="275"/>
                      <a:pt x="34" y="281"/>
                      <a:pt x="35" y="276"/>
                    </a:cubicBezTo>
                    <a:cubicBezTo>
                      <a:pt x="32" y="272"/>
                      <a:pt x="33" y="271"/>
                      <a:pt x="33" y="266"/>
                    </a:cubicBezTo>
                    <a:cubicBezTo>
                      <a:pt x="34" y="267"/>
                      <a:pt x="36" y="266"/>
                      <a:pt x="37" y="270"/>
                    </a:cubicBezTo>
                    <a:cubicBezTo>
                      <a:pt x="39" y="267"/>
                      <a:pt x="33" y="258"/>
                      <a:pt x="37" y="252"/>
                    </a:cubicBezTo>
                    <a:cubicBezTo>
                      <a:pt x="35" y="252"/>
                      <a:pt x="34" y="251"/>
                      <a:pt x="34" y="250"/>
                    </a:cubicBezTo>
                    <a:cubicBezTo>
                      <a:pt x="29" y="242"/>
                      <a:pt x="38" y="231"/>
                      <a:pt x="35" y="231"/>
                    </a:cubicBezTo>
                    <a:cubicBezTo>
                      <a:pt x="35" y="231"/>
                      <a:pt x="35" y="228"/>
                      <a:pt x="34" y="230"/>
                    </a:cubicBezTo>
                    <a:cubicBezTo>
                      <a:pt x="34" y="227"/>
                      <a:pt x="35" y="223"/>
                      <a:pt x="37" y="224"/>
                    </a:cubicBezTo>
                    <a:cubicBezTo>
                      <a:pt x="36" y="222"/>
                      <a:pt x="34" y="221"/>
                      <a:pt x="34" y="218"/>
                    </a:cubicBezTo>
                    <a:cubicBezTo>
                      <a:pt x="37" y="220"/>
                      <a:pt x="37" y="220"/>
                      <a:pt x="37" y="220"/>
                    </a:cubicBezTo>
                    <a:cubicBezTo>
                      <a:pt x="36" y="218"/>
                      <a:pt x="34" y="217"/>
                      <a:pt x="34" y="215"/>
                    </a:cubicBezTo>
                    <a:cubicBezTo>
                      <a:pt x="32" y="217"/>
                      <a:pt x="32" y="217"/>
                      <a:pt x="32" y="217"/>
                    </a:cubicBezTo>
                    <a:cubicBezTo>
                      <a:pt x="35" y="214"/>
                      <a:pt x="29" y="207"/>
                      <a:pt x="34" y="207"/>
                    </a:cubicBezTo>
                    <a:cubicBezTo>
                      <a:pt x="34" y="209"/>
                      <a:pt x="34" y="209"/>
                      <a:pt x="34" y="209"/>
                    </a:cubicBezTo>
                    <a:cubicBezTo>
                      <a:pt x="37" y="202"/>
                      <a:pt x="37" y="202"/>
                      <a:pt x="37" y="202"/>
                    </a:cubicBezTo>
                    <a:cubicBezTo>
                      <a:pt x="35" y="200"/>
                      <a:pt x="33" y="197"/>
                      <a:pt x="33" y="193"/>
                    </a:cubicBezTo>
                    <a:cubicBezTo>
                      <a:pt x="39" y="191"/>
                      <a:pt x="35" y="182"/>
                      <a:pt x="35" y="176"/>
                    </a:cubicBezTo>
                    <a:cubicBezTo>
                      <a:pt x="37" y="176"/>
                      <a:pt x="37" y="176"/>
                      <a:pt x="37" y="176"/>
                    </a:cubicBezTo>
                    <a:cubicBezTo>
                      <a:pt x="34" y="172"/>
                      <a:pt x="36" y="161"/>
                      <a:pt x="35" y="163"/>
                    </a:cubicBezTo>
                    <a:cubicBezTo>
                      <a:pt x="35" y="159"/>
                      <a:pt x="36" y="153"/>
                      <a:pt x="38" y="155"/>
                    </a:cubicBezTo>
                    <a:cubicBezTo>
                      <a:pt x="37" y="152"/>
                      <a:pt x="37" y="144"/>
                      <a:pt x="33" y="143"/>
                    </a:cubicBezTo>
                    <a:cubicBezTo>
                      <a:pt x="38" y="136"/>
                      <a:pt x="38" y="136"/>
                      <a:pt x="38" y="136"/>
                    </a:cubicBezTo>
                    <a:cubicBezTo>
                      <a:pt x="31" y="132"/>
                      <a:pt x="40" y="122"/>
                      <a:pt x="33" y="122"/>
                    </a:cubicBezTo>
                    <a:cubicBezTo>
                      <a:pt x="34" y="118"/>
                      <a:pt x="36" y="119"/>
                      <a:pt x="37" y="116"/>
                    </a:cubicBezTo>
                    <a:cubicBezTo>
                      <a:pt x="34" y="111"/>
                      <a:pt x="34" y="105"/>
                      <a:pt x="35" y="100"/>
                    </a:cubicBezTo>
                    <a:cubicBezTo>
                      <a:pt x="36" y="100"/>
                      <a:pt x="36" y="100"/>
                      <a:pt x="36" y="100"/>
                    </a:cubicBezTo>
                    <a:cubicBezTo>
                      <a:pt x="36" y="94"/>
                      <a:pt x="33" y="88"/>
                      <a:pt x="32" y="80"/>
                    </a:cubicBezTo>
                    <a:cubicBezTo>
                      <a:pt x="38" y="78"/>
                      <a:pt x="38" y="78"/>
                      <a:pt x="38" y="78"/>
                    </a:cubicBezTo>
                    <a:cubicBezTo>
                      <a:pt x="37" y="74"/>
                      <a:pt x="33" y="73"/>
                      <a:pt x="34" y="69"/>
                    </a:cubicBezTo>
                    <a:cubicBezTo>
                      <a:pt x="35" y="68"/>
                      <a:pt x="35" y="69"/>
                      <a:pt x="35" y="70"/>
                    </a:cubicBezTo>
                    <a:cubicBezTo>
                      <a:pt x="34" y="66"/>
                      <a:pt x="36" y="61"/>
                      <a:pt x="37" y="58"/>
                    </a:cubicBezTo>
                    <a:cubicBezTo>
                      <a:pt x="33" y="53"/>
                      <a:pt x="34" y="48"/>
                      <a:pt x="30" y="43"/>
                    </a:cubicBezTo>
                    <a:cubicBezTo>
                      <a:pt x="35" y="38"/>
                      <a:pt x="32" y="50"/>
                      <a:pt x="37" y="46"/>
                    </a:cubicBezTo>
                    <a:cubicBezTo>
                      <a:pt x="39" y="37"/>
                      <a:pt x="37" y="29"/>
                      <a:pt x="34" y="20"/>
                    </a:cubicBezTo>
                    <a:cubicBezTo>
                      <a:pt x="35" y="19"/>
                      <a:pt x="36" y="20"/>
                      <a:pt x="37" y="20"/>
                    </a:cubicBezTo>
                    <a:cubicBezTo>
                      <a:pt x="37" y="20"/>
                      <a:pt x="24" y="2"/>
                      <a:pt x="19" y="5"/>
                    </a:cubicBezTo>
                    <a:cubicBezTo>
                      <a:pt x="15" y="3"/>
                      <a:pt x="13" y="0"/>
                      <a:pt x="10" y="8"/>
                    </a:cubicBezTo>
                    <a:cubicBezTo>
                      <a:pt x="12" y="11"/>
                      <a:pt x="15" y="18"/>
                      <a:pt x="11" y="20"/>
                    </a:cubicBezTo>
                    <a:cubicBezTo>
                      <a:pt x="15" y="20"/>
                      <a:pt x="15" y="20"/>
                      <a:pt x="15" y="20"/>
                    </a:cubicBezTo>
                    <a:cubicBezTo>
                      <a:pt x="16" y="30"/>
                      <a:pt x="7" y="21"/>
                      <a:pt x="7" y="34"/>
                    </a:cubicBezTo>
                    <a:cubicBezTo>
                      <a:pt x="8" y="31"/>
                      <a:pt x="8" y="31"/>
                      <a:pt x="8" y="31"/>
                    </a:cubicBezTo>
                    <a:cubicBezTo>
                      <a:pt x="8" y="33"/>
                      <a:pt x="11" y="35"/>
                      <a:pt x="10" y="38"/>
                    </a:cubicBezTo>
                    <a:cubicBezTo>
                      <a:pt x="9" y="39"/>
                      <a:pt x="8" y="37"/>
                      <a:pt x="7" y="36"/>
                    </a:cubicBezTo>
                    <a:cubicBezTo>
                      <a:pt x="12" y="46"/>
                      <a:pt x="12" y="46"/>
                      <a:pt x="12" y="46"/>
                    </a:cubicBezTo>
                    <a:cubicBezTo>
                      <a:pt x="10" y="47"/>
                      <a:pt x="9" y="46"/>
                      <a:pt x="7" y="44"/>
                    </a:cubicBezTo>
                    <a:cubicBezTo>
                      <a:pt x="7" y="54"/>
                      <a:pt x="14" y="42"/>
                      <a:pt x="13" y="54"/>
                    </a:cubicBezTo>
                    <a:cubicBezTo>
                      <a:pt x="11" y="56"/>
                      <a:pt x="10" y="53"/>
                      <a:pt x="9" y="52"/>
                    </a:cubicBezTo>
                    <a:cubicBezTo>
                      <a:pt x="6" y="57"/>
                      <a:pt x="9" y="61"/>
                      <a:pt x="11" y="66"/>
                    </a:cubicBezTo>
                    <a:cubicBezTo>
                      <a:pt x="7" y="66"/>
                      <a:pt x="8" y="63"/>
                      <a:pt x="6" y="67"/>
                    </a:cubicBezTo>
                    <a:cubicBezTo>
                      <a:pt x="7" y="66"/>
                      <a:pt x="10" y="66"/>
                      <a:pt x="11" y="69"/>
                    </a:cubicBezTo>
                    <a:cubicBezTo>
                      <a:pt x="7" y="68"/>
                      <a:pt x="9" y="72"/>
                      <a:pt x="8" y="76"/>
                    </a:cubicBezTo>
                    <a:cubicBezTo>
                      <a:pt x="9" y="75"/>
                      <a:pt x="11" y="75"/>
                      <a:pt x="11" y="77"/>
                    </a:cubicBezTo>
                    <a:cubicBezTo>
                      <a:pt x="12" y="78"/>
                      <a:pt x="11" y="80"/>
                      <a:pt x="11" y="82"/>
                    </a:cubicBezTo>
                    <a:cubicBezTo>
                      <a:pt x="14" y="78"/>
                      <a:pt x="14" y="78"/>
                      <a:pt x="14" y="78"/>
                    </a:cubicBezTo>
                    <a:cubicBezTo>
                      <a:pt x="17" y="84"/>
                      <a:pt x="13" y="87"/>
                      <a:pt x="11" y="92"/>
                    </a:cubicBezTo>
                    <a:cubicBezTo>
                      <a:pt x="10" y="91"/>
                      <a:pt x="10" y="91"/>
                      <a:pt x="10" y="90"/>
                    </a:cubicBezTo>
                    <a:cubicBezTo>
                      <a:pt x="8" y="94"/>
                      <a:pt x="6" y="99"/>
                      <a:pt x="9" y="105"/>
                    </a:cubicBezTo>
                    <a:cubicBezTo>
                      <a:pt x="8" y="105"/>
                      <a:pt x="8" y="105"/>
                      <a:pt x="8" y="105"/>
                    </a:cubicBezTo>
                    <a:cubicBezTo>
                      <a:pt x="12" y="116"/>
                      <a:pt x="14" y="101"/>
                      <a:pt x="17" y="115"/>
                    </a:cubicBezTo>
                    <a:cubicBezTo>
                      <a:pt x="16" y="119"/>
                      <a:pt x="6" y="112"/>
                      <a:pt x="10" y="123"/>
                    </a:cubicBezTo>
                    <a:cubicBezTo>
                      <a:pt x="13" y="118"/>
                      <a:pt x="17" y="129"/>
                      <a:pt x="18" y="135"/>
                    </a:cubicBezTo>
                    <a:cubicBezTo>
                      <a:pt x="12" y="129"/>
                      <a:pt x="12" y="129"/>
                      <a:pt x="12" y="129"/>
                    </a:cubicBezTo>
                    <a:cubicBezTo>
                      <a:pt x="12" y="131"/>
                      <a:pt x="13" y="135"/>
                      <a:pt x="13" y="136"/>
                    </a:cubicBezTo>
                    <a:cubicBezTo>
                      <a:pt x="14" y="136"/>
                      <a:pt x="14" y="136"/>
                      <a:pt x="14" y="136"/>
                    </a:cubicBezTo>
                    <a:cubicBezTo>
                      <a:pt x="20" y="136"/>
                      <a:pt x="13" y="144"/>
                      <a:pt x="17" y="148"/>
                    </a:cubicBezTo>
                    <a:cubicBezTo>
                      <a:pt x="9" y="143"/>
                      <a:pt x="11" y="142"/>
                      <a:pt x="3" y="141"/>
                    </a:cubicBezTo>
                    <a:cubicBezTo>
                      <a:pt x="7" y="145"/>
                      <a:pt x="11" y="150"/>
                      <a:pt x="10" y="157"/>
                    </a:cubicBezTo>
                    <a:cubicBezTo>
                      <a:pt x="4" y="151"/>
                      <a:pt x="4" y="151"/>
                      <a:pt x="4" y="151"/>
                    </a:cubicBezTo>
                    <a:cubicBezTo>
                      <a:pt x="3" y="161"/>
                      <a:pt x="12" y="173"/>
                      <a:pt x="17" y="181"/>
                    </a:cubicBezTo>
                    <a:cubicBezTo>
                      <a:pt x="12" y="179"/>
                      <a:pt x="11" y="182"/>
                      <a:pt x="7" y="178"/>
                    </a:cubicBezTo>
                    <a:cubicBezTo>
                      <a:pt x="8" y="188"/>
                      <a:pt x="8" y="188"/>
                      <a:pt x="8" y="188"/>
                    </a:cubicBezTo>
                    <a:cubicBezTo>
                      <a:pt x="3" y="185"/>
                      <a:pt x="3" y="185"/>
                      <a:pt x="3" y="185"/>
                    </a:cubicBezTo>
                    <a:cubicBezTo>
                      <a:pt x="8" y="189"/>
                      <a:pt x="5" y="193"/>
                      <a:pt x="11" y="193"/>
                    </a:cubicBezTo>
                    <a:cubicBezTo>
                      <a:pt x="10" y="192"/>
                      <a:pt x="9" y="192"/>
                      <a:pt x="10" y="190"/>
                    </a:cubicBezTo>
                    <a:cubicBezTo>
                      <a:pt x="12" y="190"/>
                      <a:pt x="15" y="192"/>
                      <a:pt x="15" y="197"/>
                    </a:cubicBezTo>
                    <a:cubicBezTo>
                      <a:pt x="14" y="200"/>
                      <a:pt x="13" y="195"/>
                      <a:pt x="11" y="196"/>
                    </a:cubicBezTo>
                    <a:cubicBezTo>
                      <a:pt x="14" y="199"/>
                      <a:pt x="9" y="199"/>
                      <a:pt x="11" y="202"/>
                    </a:cubicBezTo>
                    <a:cubicBezTo>
                      <a:pt x="14" y="199"/>
                      <a:pt x="14" y="199"/>
                      <a:pt x="14" y="199"/>
                    </a:cubicBezTo>
                    <a:cubicBezTo>
                      <a:pt x="18" y="202"/>
                      <a:pt x="14" y="205"/>
                      <a:pt x="16" y="208"/>
                    </a:cubicBezTo>
                    <a:cubicBezTo>
                      <a:pt x="14" y="204"/>
                      <a:pt x="12" y="205"/>
                      <a:pt x="10" y="207"/>
                    </a:cubicBezTo>
                    <a:cubicBezTo>
                      <a:pt x="11" y="207"/>
                      <a:pt x="11" y="207"/>
                      <a:pt x="11" y="207"/>
                    </a:cubicBezTo>
                    <a:cubicBezTo>
                      <a:pt x="11" y="209"/>
                      <a:pt x="13" y="212"/>
                      <a:pt x="11" y="214"/>
                    </a:cubicBezTo>
                    <a:cubicBezTo>
                      <a:pt x="6" y="212"/>
                      <a:pt x="6" y="212"/>
                      <a:pt x="6" y="212"/>
                    </a:cubicBezTo>
                    <a:cubicBezTo>
                      <a:pt x="10" y="215"/>
                      <a:pt x="10" y="215"/>
                      <a:pt x="10" y="215"/>
                    </a:cubicBezTo>
                    <a:cubicBezTo>
                      <a:pt x="9" y="217"/>
                      <a:pt x="7" y="217"/>
                      <a:pt x="6" y="215"/>
                    </a:cubicBezTo>
                    <a:cubicBezTo>
                      <a:pt x="3" y="226"/>
                      <a:pt x="17" y="215"/>
                      <a:pt x="13" y="229"/>
                    </a:cubicBezTo>
                    <a:cubicBezTo>
                      <a:pt x="11" y="229"/>
                      <a:pt x="9" y="227"/>
                      <a:pt x="11" y="223"/>
                    </a:cubicBezTo>
                    <a:cubicBezTo>
                      <a:pt x="8" y="223"/>
                      <a:pt x="6" y="224"/>
                      <a:pt x="5" y="228"/>
                    </a:cubicBezTo>
                    <a:cubicBezTo>
                      <a:pt x="4" y="228"/>
                      <a:pt x="4" y="228"/>
                      <a:pt x="4" y="228"/>
                    </a:cubicBezTo>
                    <a:cubicBezTo>
                      <a:pt x="4" y="235"/>
                      <a:pt x="4" y="245"/>
                      <a:pt x="7" y="249"/>
                    </a:cubicBezTo>
                    <a:close/>
                  </a:path>
                </a:pathLst>
              </a:custGeom>
              <a:grpFill/>
              <a:ln w="9525">
                <a:noFill/>
                <a:round/>
                <a:headEnd/>
                <a:tailEnd/>
              </a:ln>
            </p:spPr>
            <p:txBody>
              <a:bodyPr/>
              <a:lstStyle/>
              <a:p>
                <a:pPr>
                  <a:defRPr/>
                </a:pPr>
                <a:endParaRPr lang="en-US"/>
              </a:p>
            </p:txBody>
          </p:sp>
          <p:sp>
            <p:nvSpPr>
              <p:cNvPr id="33" name="Freeform 344"/>
              <p:cNvSpPr>
                <a:spLocks/>
              </p:cNvSpPr>
              <p:nvPr/>
            </p:nvSpPr>
            <p:spPr bwMode="gray">
              <a:xfrm rot="18078277">
                <a:off x="2459936" y="2109971"/>
                <a:ext cx="88850" cy="611492"/>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sp>
            <p:nvSpPr>
              <p:cNvPr id="34" name="Freeform 344"/>
              <p:cNvSpPr>
                <a:spLocks/>
              </p:cNvSpPr>
              <p:nvPr/>
            </p:nvSpPr>
            <p:spPr bwMode="gray">
              <a:xfrm rot="1878277">
                <a:off x="2869700" y="2024592"/>
                <a:ext cx="88850" cy="611491"/>
              </a:xfrm>
              <a:custGeom>
                <a:avLst/>
                <a:gdLst/>
                <a:ahLst/>
                <a:cxnLst>
                  <a:cxn ang="0">
                    <a:pos x="18" y="1035"/>
                  </a:cxn>
                  <a:cxn ang="0">
                    <a:pos x="18" y="1001"/>
                  </a:cxn>
                  <a:cxn ang="0">
                    <a:pos x="12" y="932"/>
                  </a:cxn>
                  <a:cxn ang="0">
                    <a:pos x="13" y="907"/>
                  </a:cxn>
                  <a:cxn ang="0">
                    <a:pos x="15" y="832"/>
                  </a:cxn>
                  <a:cxn ang="0">
                    <a:pos x="15" y="807"/>
                  </a:cxn>
                  <a:cxn ang="0">
                    <a:pos x="12" y="765"/>
                  </a:cxn>
                  <a:cxn ang="0">
                    <a:pos x="13" y="730"/>
                  </a:cxn>
                  <a:cxn ang="0">
                    <a:pos x="15" y="709"/>
                  </a:cxn>
                  <a:cxn ang="0">
                    <a:pos x="12" y="692"/>
                  </a:cxn>
                  <a:cxn ang="0">
                    <a:pos x="9" y="651"/>
                  </a:cxn>
                  <a:cxn ang="0">
                    <a:pos x="10" y="627"/>
                  </a:cxn>
                  <a:cxn ang="0">
                    <a:pos x="7" y="603"/>
                  </a:cxn>
                  <a:cxn ang="0">
                    <a:pos x="9" y="572"/>
                  </a:cxn>
                  <a:cxn ang="0">
                    <a:pos x="8" y="537"/>
                  </a:cxn>
                  <a:cxn ang="0">
                    <a:pos x="10" y="495"/>
                  </a:cxn>
                  <a:cxn ang="0">
                    <a:pos x="8" y="477"/>
                  </a:cxn>
                  <a:cxn ang="0">
                    <a:pos x="10" y="460"/>
                  </a:cxn>
                  <a:cxn ang="0">
                    <a:pos x="8" y="445"/>
                  </a:cxn>
                  <a:cxn ang="0">
                    <a:pos x="8" y="438"/>
                  </a:cxn>
                  <a:cxn ang="0">
                    <a:pos x="8" y="418"/>
                  </a:cxn>
                  <a:cxn ang="0">
                    <a:pos x="7" y="359"/>
                  </a:cxn>
                  <a:cxn ang="0">
                    <a:pos x="7" y="336"/>
                  </a:cxn>
                  <a:cxn ang="0">
                    <a:pos x="7" y="316"/>
                  </a:cxn>
                  <a:cxn ang="0">
                    <a:pos x="7" y="267"/>
                  </a:cxn>
                  <a:cxn ang="0">
                    <a:pos x="13" y="256"/>
                  </a:cxn>
                  <a:cxn ang="0">
                    <a:pos x="8" y="239"/>
                  </a:cxn>
                  <a:cxn ang="0">
                    <a:pos x="2" y="225"/>
                  </a:cxn>
                  <a:cxn ang="0">
                    <a:pos x="4" y="202"/>
                  </a:cxn>
                  <a:cxn ang="0">
                    <a:pos x="2" y="195"/>
                  </a:cxn>
                  <a:cxn ang="0">
                    <a:pos x="3" y="185"/>
                  </a:cxn>
                  <a:cxn ang="0">
                    <a:pos x="8" y="168"/>
                  </a:cxn>
                  <a:cxn ang="0">
                    <a:pos x="4" y="149"/>
                  </a:cxn>
                  <a:cxn ang="0">
                    <a:pos x="6" y="140"/>
                  </a:cxn>
                  <a:cxn ang="0">
                    <a:pos x="3" y="124"/>
                  </a:cxn>
                  <a:cxn ang="0">
                    <a:pos x="3" y="107"/>
                  </a:cxn>
                  <a:cxn ang="0">
                    <a:pos x="10" y="115"/>
                  </a:cxn>
                  <a:cxn ang="0">
                    <a:pos x="5" y="84"/>
                  </a:cxn>
                  <a:cxn ang="0">
                    <a:pos x="14" y="41"/>
                  </a:cxn>
                  <a:cxn ang="0">
                    <a:pos x="15" y="29"/>
                  </a:cxn>
                  <a:cxn ang="0">
                    <a:pos x="15" y="0"/>
                  </a:cxn>
                  <a:cxn ang="0">
                    <a:pos x="19" y="12"/>
                  </a:cxn>
                  <a:cxn ang="0">
                    <a:pos x="16" y="38"/>
                  </a:cxn>
                  <a:cxn ang="0">
                    <a:pos x="21" y="88"/>
                  </a:cxn>
                  <a:cxn ang="0">
                    <a:pos x="24" y="170"/>
                  </a:cxn>
                  <a:cxn ang="0">
                    <a:pos x="26" y="262"/>
                  </a:cxn>
                  <a:cxn ang="0">
                    <a:pos x="27" y="335"/>
                  </a:cxn>
                  <a:cxn ang="0">
                    <a:pos x="29" y="389"/>
                  </a:cxn>
                  <a:cxn ang="0">
                    <a:pos x="27" y="502"/>
                  </a:cxn>
                  <a:cxn ang="0">
                    <a:pos x="25" y="561"/>
                  </a:cxn>
                  <a:cxn ang="0">
                    <a:pos x="23" y="638"/>
                  </a:cxn>
                  <a:cxn ang="0">
                    <a:pos x="30" y="890"/>
                  </a:cxn>
                  <a:cxn ang="0">
                    <a:pos x="30" y="958"/>
                  </a:cxn>
                  <a:cxn ang="0">
                    <a:pos x="19" y="1153"/>
                  </a:cxn>
                </a:cxnLst>
                <a:rect l="0" t="0" r="r" b="b"/>
                <a:pathLst>
                  <a:path w="33" h="1167">
                    <a:moveTo>
                      <a:pt x="19" y="1153"/>
                    </a:moveTo>
                    <a:cubicBezTo>
                      <a:pt x="13" y="1139"/>
                      <a:pt x="19" y="1121"/>
                      <a:pt x="15" y="1105"/>
                    </a:cubicBezTo>
                    <a:cubicBezTo>
                      <a:pt x="15" y="1104"/>
                      <a:pt x="18" y="1106"/>
                      <a:pt x="17" y="1102"/>
                    </a:cubicBezTo>
                    <a:cubicBezTo>
                      <a:pt x="13" y="1087"/>
                      <a:pt x="16" y="1064"/>
                      <a:pt x="19" y="1046"/>
                    </a:cubicBezTo>
                    <a:cubicBezTo>
                      <a:pt x="20" y="1047"/>
                      <a:pt x="20" y="1047"/>
                      <a:pt x="20" y="1047"/>
                    </a:cubicBezTo>
                    <a:cubicBezTo>
                      <a:pt x="21" y="1043"/>
                      <a:pt x="18" y="1039"/>
                      <a:pt x="18" y="1035"/>
                    </a:cubicBezTo>
                    <a:cubicBezTo>
                      <a:pt x="19" y="1035"/>
                      <a:pt x="19" y="1037"/>
                      <a:pt x="20" y="1036"/>
                    </a:cubicBezTo>
                    <a:cubicBezTo>
                      <a:pt x="18" y="1035"/>
                      <a:pt x="19" y="1029"/>
                      <a:pt x="18" y="1028"/>
                    </a:cubicBezTo>
                    <a:cubicBezTo>
                      <a:pt x="18" y="1026"/>
                      <a:pt x="20" y="1026"/>
                      <a:pt x="20" y="1025"/>
                    </a:cubicBezTo>
                    <a:cubicBezTo>
                      <a:pt x="18" y="1022"/>
                      <a:pt x="18" y="1022"/>
                      <a:pt x="18" y="1022"/>
                    </a:cubicBezTo>
                    <a:cubicBezTo>
                      <a:pt x="14" y="1017"/>
                      <a:pt x="19" y="1008"/>
                      <a:pt x="16" y="1001"/>
                    </a:cubicBezTo>
                    <a:cubicBezTo>
                      <a:pt x="17" y="1001"/>
                      <a:pt x="17" y="1002"/>
                      <a:pt x="18" y="1001"/>
                    </a:cubicBezTo>
                    <a:cubicBezTo>
                      <a:pt x="15" y="988"/>
                      <a:pt x="15" y="973"/>
                      <a:pt x="14" y="958"/>
                    </a:cubicBezTo>
                    <a:cubicBezTo>
                      <a:pt x="15" y="959"/>
                      <a:pt x="16" y="959"/>
                      <a:pt x="17" y="959"/>
                    </a:cubicBezTo>
                    <a:cubicBezTo>
                      <a:pt x="15" y="958"/>
                      <a:pt x="14" y="954"/>
                      <a:pt x="14" y="950"/>
                    </a:cubicBezTo>
                    <a:cubicBezTo>
                      <a:pt x="16" y="948"/>
                      <a:pt x="12" y="943"/>
                      <a:pt x="13" y="939"/>
                    </a:cubicBezTo>
                    <a:cubicBezTo>
                      <a:pt x="14" y="939"/>
                      <a:pt x="14" y="939"/>
                      <a:pt x="14" y="939"/>
                    </a:cubicBezTo>
                    <a:cubicBezTo>
                      <a:pt x="12" y="936"/>
                      <a:pt x="15" y="934"/>
                      <a:pt x="12" y="932"/>
                    </a:cubicBezTo>
                    <a:cubicBezTo>
                      <a:pt x="14" y="929"/>
                      <a:pt x="14" y="929"/>
                      <a:pt x="14" y="929"/>
                    </a:cubicBezTo>
                    <a:cubicBezTo>
                      <a:pt x="11" y="928"/>
                      <a:pt x="16" y="925"/>
                      <a:pt x="14" y="922"/>
                    </a:cubicBezTo>
                    <a:cubicBezTo>
                      <a:pt x="13" y="922"/>
                      <a:pt x="13" y="922"/>
                      <a:pt x="13" y="922"/>
                    </a:cubicBezTo>
                    <a:cubicBezTo>
                      <a:pt x="13" y="920"/>
                      <a:pt x="14" y="918"/>
                      <a:pt x="14" y="916"/>
                    </a:cubicBezTo>
                    <a:cubicBezTo>
                      <a:pt x="14" y="916"/>
                      <a:pt x="14" y="916"/>
                      <a:pt x="14" y="916"/>
                    </a:cubicBezTo>
                    <a:cubicBezTo>
                      <a:pt x="13" y="910"/>
                      <a:pt x="15" y="907"/>
                      <a:pt x="13" y="907"/>
                    </a:cubicBezTo>
                    <a:cubicBezTo>
                      <a:pt x="15" y="905"/>
                      <a:pt x="13" y="912"/>
                      <a:pt x="16" y="909"/>
                    </a:cubicBezTo>
                    <a:cubicBezTo>
                      <a:pt x="14" y="891"/>
                      <a:pt x="14" y="872"/>
                      <a:pt x="14" y="854"/>
                    </a:cubicBezTo>
                    <a:cubicBezTo>
                      <a:pt x="15" y="851"/>
                      <a:pt x="15" y="850"/>
                      <a:pt x="16" y="850"/>
                    </a:cubicBezTo>
                    <a:cubicBezTo>
                      <a:pt x="16" y="848"/>
                      <a:pt x="16" y="843"/>
                      <a:pt x="15" y="841"/>
                    </a:cubicBezTo>
                    <a:cubicBezTo>
                      <a:pt x="15" y="842"/>
                      <a:pt x="16" y="840"/>
                      <a:pt x="16" y="839"/>
                    </a:cubicBezTo>
                    <a:cubicBezTo>
                      <a:pt x="17" y="836"/>
                      <a:pt x="13" y="835"/>
                      <a:pt x="15" y="832"/>
                    </a:cubicBezTo>
                    <a:cubicBezTo>
                      <a:pt x="15" y="833"/>
                      <a:pt x="16" y="833"/>
                      <a:pt x="17" y="833"/>
                    </a:cubicBezTo>
                    <a:cubicBezTo>
                      <a:pt x="15" y="830"/>
                      <a:pt x="15" y="826"/>
                      <a:pt x="15" y="822"/>
                    </a:cubicBezTo>
                    <a:cubicBezTo>
                      <a:pt x="15" y="822"/>
                      <a:pt x="15" y="823"/>
                      <a:pt x="16" y="823"/>
                    </a:cubicBezTo>
                    <a:cubicBezTo>
                      <a:pt x="14" y="819"/>
                      <a:pt x="16" y="816"/>
                      <a:pt x="15" y="812"/>
                    </a:cubicBezTo>
                    <a:cubicBezTo>
                      <a:pt x="16" y="814"/>
                      <a:pt x="16" y="814"/>
                      <a:pt x="16" y="814"/>
                    </a:cubicBezTo>
                    <a:cubicBezTo>
                      <a:pt x="18" y="808"/>
                      <a:pt x="14" y="812"/>
                      <a:pt x="15" y="807"/>
                    </a:cubicBezTo>
                    <a:cubicBezTo>
                      <a:pt x="15" y="808"/>
                      <a:pt x="16" y="808"/>
                      <a:pt x="16" y="808"/>
                    </a:cubicBezTo>
                    <a:cubicBezTo>
                      <a:pt x="14" y="803"/>
                      <a:pt x="14" y="796"/>
                      <a:pt x="14" y="791"/>
                    </a:cubicBezTo>
                    <a:cubicBezTo>
                      <a:pt x="14" y="791"/>
                      <a:pt x="14" y="791"/>
                      <a:pt x="14" y="791"/>
                    </a:cubicBezTo>
                    <a:cubicBezTo>
                      <a:pt x="14" y="786"/>
                      <a:pt x="15" y="781"/>
                      <a:pt x="14" y="776"/>
                    </a:cubicBezTo>
                    <a:cubicBezTo>
                      <a:pt x="14" y="774"/>
                      <a:pt x="17" y="776"/>
                      <a:pt x="16" y="771"/>
                    </a:cubicBezTo>
                    <a:cubicBezTo>
                      <a:pt x="14" y="771"/>
                      <a:pt x="15" y="762"/>
                      <a:pt x="12" y="765"/>
                    </a:cubicBezTo>
                    <a:cubicBezTo>
                      <a:pt x="13" y="761"/>
                      <a:pt x="14" y="753"/>
                      <a:pt x="13" y="750"/>
                    </a:cubicBezTo>
                    <a:cubicBezTo>
                      <a:pt x="14" y="752"/>
                      <a:pt x="16" y="748"/>
                      <a:pt x="16" y="752"/>
                    </a:cubicBezTo>
                    <a:cubicBezTo>
                      <a:pt x="18" y="749"/>
                      <a:pt x="18" y="749"/>
                      <a:pt x="18" y="749"/>
                    </a:cubicBezTo>
                    <a:cubicBezTo>
                      <a:pt x="19" y="749"/>
                      <a:pt x="18" y="752"/>
                      <a:pt x="19" y="751"/>
                    </a:cubicBezTo>
                    <a:cubicBezTo>
                      <a:pt x="19" y="749"/>
                      <a:pt x="18" y="744"/>
                      <a:pt x="18" y="742"/>
                    </a:cubicBezTo>
                    <a:cubicBezTo>
                      <a:pt x="17" y="738"/>
                      <a:pt x="13" y="735"/>
                      <a:pt x="13" y="730"/>
                    </a:cubicBezTo>
                    <a:cubicBezTo>
                      <a:pt x="14" y="732"/>
                      <a:pt x="16" y="728"/>
                      <a:pt x="17" y="730"/>
                    </a:cubicBezTo>
                    <a:cubicBezTo>
                      <a:pt x="11" y="722"/>
                      <a:pt x="11" y="722"/>
                      <a:pt x="11" y="722"/>
                    </a:cubicBezTo>
                    <a:cubicBezTo>
                      <a:pt x="11" y="720"/>
                      <a:pt x="14" y="721"/>
                      <a:pt x="13" y="719"/>
                    </a:cubicBezTo>
                    <a:cubicBezTo>
                      <a:pt x="12" y="719"/>
                      <a:pt x="12" y="718"/>
                      <a:pt x="11" y="717"/>
                    </a:cubicBezTo>
                    <a:cubicBezTo>
                      <a:pt x="11" y="716"/>
                      <a:pt x="10" y="709"/>
                      <a:pt x="13" y="708"/>
                    </a:cubicBezTo>
                    <a:cubicBezTo>
                      <a:pt x="14" y="707"/>
                      <a:pt x="14" y="711"/>
                      <a:pt x="15" y="709"/>
                    </a:cubicBezTo>
                    <a:cubicBezTo>
                      <a:pt x="15" y="706"/>
                      <a:pt x="14" y="706"/>
                      <a:pt x="14" y="702"/>
                    </a:cubicBezTo>
                    <a:cubicBezTo>
                      <a:pt x="14" y="702"/>
                      <a:pt x="14" y="702"/>
                      <a:pt x="14" y="702"/>
                    </a:cubicBezTo>
                    <a:cubicBezTo>
                      <a:pt x="14" y="700"/>
                      <a:pt x="13" y="695"/>
                      <a:pt x="11" y="698"/>
                    </a:cubicBezTo>
                    <a:cubicBezTo>
                      <a:pt x="11" y="699"/>
                      <a:pt x="13" y="697"/>
                      <a:pt x="12" y="699"/>
                    </a:cubicBezTo>
                    <a:cubicBezTo>
                      <a:pt x="11" y="698"/>
                      <a:pt x="10" y="694"/>
                      <a:pt x="10" y="690"/>
                    </a:cubicBezTo>
                    <a:cubicBezTo>
                      <a:pt x="11" y="691"/>
                      <a:pt x="11" y="691"/>
                      <a:pt x="12" y="692"/>
                    </a:cubicBezTo>
                    <a:cubicBezTo>
                      <a:pt x="10" y="687"/>
                      <a:pt x="9" y="682"/>
                      <a:pt x="8" y="677"/>
                    </a:cubicBezTo>
                    <a:cubicBezTo>
                      <a:pt x="7" y="677"/>
                      <a:pt x="11" y="679"/>
                      <a:pt x="10" y="680"/>
                    </a:cubicBezTo>
                    <a:cubicBezTo>
                      <a:pt x="12" y="673"/>
                      <a:pt x="8" y="666"/>
                      <a:pt x="10" y="660"/>
                    </a:cubicBezTo>
                    <a:cubicBezTo>
                      <a:pt x="10" y="661"/>
                      <a:pt x="8" y="661"/>
                      <a:pt x="9" y="661"/>
                    </a:cubicBezTo>
                    <a:cubicBezTo>
                      <a:pt x="9" y="657"/>
                      <a:pt x="11" y="658"/>
                      <a:pt x="10" y="655"/>
                    </a:cubicBezTo>
                    <a:cubicBezTo>
                      <a:pt x="11" y="655"/>
                      <a:pt x="10" y="653"/>
                      <a:pt x="9" y="651"/>
                    </a:cubicBezTo>
                    <a:cubicBezTo>
                      <a:pt x="9" y="649"/>
                      <a:pt x="10" y="650"/>
                      <a:pt x="10" y="652"/>
                    </a:cubicBezTo>
                    <a:cubicBezTo>
                      <a:pt x="9" y="649"/>
                      <a:pt x="7" y="637"/>
                      <a:pt x="9" y="630"/>
                    </a:cubicBezTo>
                    <a:cubicBezTo>
                      <a:pt x="8" y="630"/>
                      <a:pt x="6" y="626"/>
                      <a:pt x="7" y="624"/>
                    </a:cubicBezTo>
                    <a:cubicBezTo>
                      <a:pt x="8" y="625"/>
                      <a:pt x="8" y="625"/>
                      <a:pt x="8" y="625"/>
                    </a:cubicBezTo>
                    <a:cubicBezTo>
                      <a:pt x="9" y="623"/>
                      <a:pt x="8" y="619"/>
                      <a:pt x="9" y="619"/>
                    </a:cubicBezTo>
                    <a:cubicBezTo>
                      <a:pt x="7" y="615"/>
                      <a:pt x="11" y="632"/>
                      <a:pt x="10" y="627"/>
                    </a:cubicBezTo>
                    <a:cubicBezTo>
                      <a:pt x="11" y="626"/>
                      <a:pt x="7" y="621"/>
                      <a:pt x="9" y="622"/>
                    </a:cubicBezTo>
                    <a:cubicBezTo>
                      <a:pt x="9" y="619"/>
                      <a:pt x="7" y="616"/>
                      <a:pt x="9" y="613"/>
                    </a:cubicBezTo>
                    <a:cubicBezTo>
                      <a:pt x="9" y="613"/>
                      <a:pt x="11" y="615"/>
                      <a:pt x="11" y="613"/>
                    </a:cubicBezTo>
                    <a:cubicBezTo>
                      <a:pt x="11" y="608"/>
                      <a:pt x="10" y="611"/>
                      <a:pt x="10" y="608"/>
                    </a:cubicBezTo>
                    <a:cubicBezTo>
                      <a:pt x="9" y="605"/>
                      <a:pt x="9" y="605"/>
                      <a:pt x="9" y="605"/>
                    </a:cubicBezTo>
                    <a:cubicBezTo>
                      <a:pt x="7" y="605"/>
                      <a:pt x="9" y="601"/>
                      <a:pt x="7" y="603"/>
                    </a:cubicBezTo>
                    <a:cubicBezTo>
                      <a:pt x="9" y="602"/>
                      <a:pt x="7" y="596"/>
                      <a:pt x="9" y="597"/>
                    </a:cubicBezTo>
                    <a:cubicBezTo>
                      <a:pt x="11" y="597"/>
                      <a:pt x="11" y="597"/>
                      <a:pt x="11" y="597"/>
                    </a:cubicBezTo>
                    <a:cubicBezTo>
                      <a:pt x="11" y="595"/>
                      <a:pt x="9" y="594"/>
                      <a:pt x="8" y="592"/>
                    </a:cubicBezTo>
                    <a:cubicBezTo>
                      <a:pt x="8" y="592"/>
                      <a:pt x="9" y="592"/>
                      <a:pt x="9" y="592"/>
                    </a:cubicBezTo>
                    <a:cubicBezTo>
                      <a:pt x="6" y="591"/>
                      <a:pt x="9" y="587"/>
                      <a:pt x="7" y="585"/>
                    </a:cubicBezTo>
                    <a:cubicBezTo>
                      <a:pt x="8" y="581"/>
                      <a:pt x="7" y="574"/>
                      <a:pt x="9" y="572"/>
                    </a:cubicBezTo>
                    <a:cubicBezTo>
                      <a:pt x="8" y="569"/>
                      <a:pt x="7" y="566"/>
                      <a:pt x="8" y="562"/>
                    </a:cubicBezTo>
                    <a:cubicBezTo>
                      <a:pt x="8" y="563"/>
                      <a:pt x="8" y="564"/>
                      <a:pt x="9" y="564"/>
                    </a:cubicBezTo>
                    <a:cubicBezTo>
                      <a:pt x="10" y="562"/>
                      <a:pt x="9" y="561"/>
                      <a:pt x="8" y="559"/>
                    </a:cubicBezTo>
                    <a:cubicBezTo>
                      <a:pt x="9" y="560"/>
                      <a:pt x="10" y="555"/>
                      <a:pt x="11" y="552"/>
                    </a:cubicBezTo>
                    <a:cubicBezTo>
                      <a:pt x="10" y="549"/>
                      <a:pt x="9" y="550"/>
                      <a:pt x="8" y="550"/>
                    </a:cubicBezTo>
                    <a:cubicBezTo>
                      <a:pt x="11" y="547"/>
                      <a:pt x="6" y="541"/>
                      <a:pt x="8" y="537"/>
                    </a:cubicBezTo>
                    <a:cubicBezTo>
                      <a:pt x="9" y="538"/>
                      <a:pt x="10" y="542"/>
                      <a:pt x="11" y="539"/>
                    </a:cubicBezTo>
                    <a:cubicBezTo>
                      <a:pt x="14" y="536"/>
                      <a:pt x="8" y="533"/>
                      <a:pt x="10" y="529"/>
                    </a:cubicBezTo>
                    <a:cubicBezTo>
                      <a:pt x="7" y="530"/>
                      <a:pt x="7" y="530"/>
                      <a:pt x="7" y="530"/>
                    </a:cubicBezTo>
                    <a:cubicBezTo>
                      <a:pt x="9" y="528"/>
                      <a:pt x="6" y="523"/>
                      <a:pt x="8" y="523"/>
                    </a:cubicBezTo>
                    <a:cubicBezTo>
                      <a:pt x="8" y="522"/>
                      <a:pt x="9" y="518"/>
                      <a:pt x="7" y="518"/>
                    </a:cubicBezTo>
                    <a:cubicBezTo>
                      <a:pt x="9" y="511"/>
                      <a:pt x="5" y="500"/>
                      <a:pt x="10" y="495"/>
                    </a:cubicBezTo>
                    <a:cubicBezTo>
                      <a:pt x="10" y="494"/>
                      <a:pt x="10" y="491"/>
                      <a:pt x="9" y="492"/>
                    </a:cubicBezTo>
                    <a:cubicBezTo>
                      <a:pt x="7" y="494"/>
                      <a:pt x="10" y="494"/>
                      <a:pt x="9" y="495"/>
                    </a:cubicBezTo>
                    <a:cubicBezTo>
                      <a:pt x="9" y="494"/>
                      <a:pt x="8" y="494"/>
                      <a:pt x="8" y="494"/>
                    </a:cubicBezTo>
                    <a:cubicBezTo>
                      <a:pt x="8" y="491"/>
                      <a:pt x="8" y="489"/>
                      <a:pt x="11" y="492"/>
                    </a:cubicBezTo>
                    <a:cubicBezTo>
                      <a:pt x="12" y="486"/>
                      <a:pt x="6" y="486"/>
                      <a:pt x="7" y="479"/>
                    </a:cubicBezTo>
                    <a:cubicBezTo>
                      <a:pt x="8" y="480"/>
                      <a:pt x="9" y="479"/>
                      <a:pt x="8" y="477"/>
                    </a:cubicBezTo>
                    <a:cubicBezTo>
                      <a:pt x="7" y="473"/>
                      <a:pt x="7" y="473"/>
                      <a:pt x="7" y="473"/>
                    </a:cubicBezTo>
                    <a:cubicBezTo>
                      <a:pt x="7" y="469"/>
                      <a:pt x="9" y="471"/>
                      <a:pt x="11" y="471"/>
                    </a:cubicBezTo>
                    <a:cubicBezTo>
                      <a:pt x="11" y="469"/>
                      <a:pt x="11" y="466"/>
                      <a:pt x="9" y="465"/>
                    </a:cubicBezTo>
                    <a:cubicBezTo>
                      <a:pt x="12" y="462"/>
                      <a:pt x="12" y="462"/>
                      <a:pt x="12" y="462"/>
                    </a:cubicBezTo>
                    <a:cubicBezTo>
                      <a:pt x="10" y="464"/>
                      <a:pt x="10" y="460"/>
                      <a:pt x="10" y="459"/>
                    </a:cubicBezTo>
                    <a:cubicBezTo>
                      <a:pt x="10" y="460"/>
                      <a:pt x="10" y="460"/>
                      <a:pt x="10" y="460"/>
                    </a:cubicBezTo>
                    <a:cubicBezTo>
                      <a:pt x="11" y="459"/>
                      <a:pt x="11" y="457"/>
                      <a:pt x="11" y="455"/>
                    </a:cubicBezTo>
                    <a:cubicBezTo>
                      <a:pt x="9" y="456"/>
                      <a:pt x="9" y="458"/>
                      <a:pt x="9" y="460"/>
                    </a:cubicBezTo>
                    <a:cubicBezTo>
                      <a:pt x="8" y="459"/>
                      <a:pt x="8" y="457"/>
                      <a:pt x="7" y="455"/>
                    </a:cubicBezTo>
                    <a:cubicBezTo>
                      <a:pt x="9" y="456"/>
                      <a:pt x="8" y="451"/>
                      <a:pt x="9" y="450"/>
                    </a:cubicBezTo>
                    <a:cubicBezTo>
                      <a:pt x="9" y="448"/>
                      <a:pt x="7" y="447"/>
                      <a:pt x="7" y="447"/>
                    </a:cubicBezTo>
                    <a:cubicBezTo>
                      <a:pt x="8" y="447"/>
                      <a:pt x="7" y="443"/>
                      <a:pt x="8" y="445"/>
                    </a:cubicBezTo>
                    <a:cubicBezTo>
                      <a:pt x="9" y="446"/>
                      <a:pt x="8" y="446"/>
                      <a:pt x="8" y="448"/>
                    </a:cubicBezTo>
                    <a:cubicBezTo>
                      <a:pt x="9" y="446"/>
                      <a:pt x="11" y="446"/>
                      <a:pt x="10" y="443"/>
                    </a:cubicBezTo>
                    <a:cubicBezTo>
                      <a:pt x="9" y="441"/>
                      <a:pt x="6" y="444"/>
                      <a:pt x="7" y="440"/>
                    </a:cubicBezTo>
                    <a:cubicBezTo>
                      <a:pt x="8" y="441"/>
                      <a:pt x="8" y="441"/>
                      <a:pt x="9" y="442"/>
                    </a:cubicBezTo>
                    <a:cubicBezTo>
                      <a:pt x="10" y="438"/>
                      <a:pt x="10" y="438"/>
                      <a:pt x="10" y="438"/>
                    </a:cubicBezTo>
                    <a:cubicBezTo>
                      <a:pt x="8" y="438"/>
                      <a:pt x="8" y="438"/>
                      <a:pt x="8" y="438"/>
                    </a:cubicBezTo>
                    <a:cubicBezTo>
                      <a:pt x="9" y="437"/>
                      <a:pt x="9" y="438"/>
                      <a:pt x="9" y="438"/>
                    </a:cubicBezTo>
                    <a:cubicBezTo>
                      <a:pt x="7" y="436"/>
                      <a:pt x="8" y="432"/>
                      <a:pt x="7" y="431"/>
                    </a:cubicBezTo>
                    <a:cubicBezTo>
                      <a:pt x="6" y="429"/>
                      <a:pt x="8" y="427"/>
                      <a:pt x="8" y="425"/>
                    </a:cubicBezTo>
                    <a:cubicBezTo>
                      <a:pt x="8" y="425"/>
                      <a:pt x="8" y="425"/>
                      <a:pt x="8" y="425"/>
                    </a:cubicBezTo>
                    <a:cubicBezTo>
                      <a:pt x="9" y="423"/>
                      <a:pt x="8" y="420"/>
                      <a:pt x="7" y="418"/>
                    </a:cubicBezTo>
                    <a:cubicBezTo>
                      <a:pt x="8" y="418"/>
                      <a:pt x="8" y="418"/>
                      <a:pt x="8" y="418"/>
                    </a:cubicBezTo>
                    <a:cubicBezTo>
                      <a:pt x="8" y="417"/>
                      <a:pt x="7" y="414"/>
                      <a:pt x="7" y="412"/>
                    </a:cubicBezTo>
                    <a:cubicBezTo>
                      <a:pt x="8" y="409"/>
                      <a:pt x="13" y="411"/>
                      <a:pt x="11" y="407"/>
                    </a:cubicBezTo>
                    <a:cubicBezTo>
                      <a:pt x="11" y="404"/>
                      <a:pt x="8" y="402"/>
                      <a:pt x="7" y="404"/>
                    </a:cubicBezTo>
                    <a:cubicBezTo>
                      <a:pt x="8" y="398"/>
                      <a:pt x="5" y="391"/>
                      <a:pt x="8" y="386"/>
                    </a:cubicBezTo>
                    <a:cubicBezTo>
                      <a:pt x="7" y="385"/>
                      <a:pt x="7" y="386"/>
                      <a:pt x="6" y="384"/>
                    </a:cubicBezTo>
                    <a:cubicBezTo>
                      <a:pt x="7" y="376"/>
                      <a:pt x="4" y="366"/>
                      <a:pt x="7" y="359"/>
                    </a:cubicBezTo>
                    <a:cubicBezTo>
                      <a:pt x="8" y="362"/>
                      <a:pt x="9" y="359"/>
                      <a:pt x="10" y="359"/>
                    </a:cubicBezTo>
                    <a:cubicBezTo>
                      <a:pt x="8" y="357"/>
                      <a:pt x="11" y="357"/>
                      <a:pt x="9" y="356"/>
                    </a:cubicBezTo>
                    <a:cubicBezTo>
                      <a:pt x="7" y="356"/>
                      <a:pt x="7" y="356"/>
                      <a:pt x="6" y="359"/>
                    </a:cubicBezTo>
                    <a:cubicBezTo>
                      <a:pt x="5" y="354"/>
                      <a:pt x="5" y="346"/>
                      <a:pt x="7" y="343"/>
                    </a:cubicBezTo>
                    <a:cubicBezTo>
                      <a:pt x="6" y="344"/>
                      <a:pt x="6" y="343"/>
                      <a:pt x="5" y="342"/>
                    </a:cubicBezTo>
                    <a:cubicBezTo>
                      <a:pt x="8" y="343"/>
                      <a:pt x="8" y="339"/>
                      <a:pt x="7" y="336"/>
                    </a:cubicBezTo>
                    <a:cubicBezTo>
                      <a:pt x="6" y="336"/>
                      <a:pt x="6" y="336"/>
                      <a:pt x="6" y="336"/>
                    </a:cubicBezTo>
                    <a:cubicBezTo>
                      <a:pt x="7" y="334"/>
                      <a:pt x="7" y="334"/>
                      <a:pt x="7" y="334"/>
                    </a:cubicBezTo>
                    <a:cubicBezTo>
                      <a:pt x="7" y="333"/>
                      <a:pt x="4" y="333"/>
                      <a:pt x="5" y="330"/>
                    </a:cubicBezTo>
                    <a:cubicBezTo>
                      <a:pt x="6" y="330"/>
                      <a:pt x="7" y="330"/>
                      <a:pt x="7" y="329"/>
                    </a:cubicBezTo>
                    <a:cubicBezTo>
                      <a:pt x="6" y="326"/>
                      <a:pt x="4" y="322"/>
                      <a:pt x="5" y="319"/>
                    </a:cubicBezTo>
                    <a:cubicBezTo>
                      <a:pt x="7" y="316"/>
                      <a:pt x="7" y="316"/>
                      <a:pt x="7" y="316"/>
                    </a:cubicBezTo>
                    <a:cubicBezTo>
                      <a:pt x="7" y="315"/>
                      <a:pt x="6" y="313"/>
                      <a:pt x="5" y="315"/>
                    </a:cubicBezTo>
                    <a:cubicBezTo>
                      <a:pt x="6" y="310"/>
                      <a:pt x="6" y="306"/>
                      <a:pt x="8" y="304"/>
                    </a:cubicBezTo>
                    <a:cubicBezTo>
                      <a:pt x="4" y="295"/>
                      <a:pt x="4" y="281"/>
                      <a:pt x="4" y="271"/>
                    </a:cubicBezTo>
                    <a:cubicBezTo>
                      <a:pt x="5" y="271"/>
                      <a:pt x="5" y="271"/>
                      <a:pt x="5" y="271"/>
                    </a:cubicBezTo>
                    <a:cubicBezTo>
                      <a:pt x="6" y="268"/>
                      <a:pt x="3" y="269"/>
                      <a:pt x="4" y="267"/>
                    </a:cubicBezTo>
                    <a:cubicBezTo>
                      <a:pt x="5" y="268"/>
                      <a:pt x="6" y="265"/>
                      <a:pt x="7" y="267"/>
                    </a:cubicBezTo>
                    <a:cubicBezTo>
                      <a:pt x="9" y="263"/>
                      <a:pt x="6" y="262"/>
                      <a:pt x="5" y="259"/>
                    </a:cubicBezTo>
                    <a:cubicBezTo>
                      <a:pt x="4" y="259"/>
                      <a:pt x="6" y="262"/>
                      <a:pt x="4" y="261"/>
                    </a:cubicBezTo>
                    <a:cubicBezTo>
                      <a:pt x="4" y="261"/>
                      <a:pt x="5" y="255"/>
                      <a:pt x="3" y="255"/>
                    </a:cubicBezTo>
                    <a:cubicBezTo>
                      <a:pt x="4" y="254"/>
                      <a:pt x="6" y="254"/>
                      <a:pt x="6" y="255"/>
                    </a:cubicBezTo>
                    <a:cubicBezTo>
                      <a:pt x="5" y="252"/>
                      <a:pt x="5" y="252"/>
                      <a:pt x="5" y="252"/>
                    </a:cubicBezTo>
                    <a:cubicBezTo>
                      <a:pt x="8" y="249"/>
                      <a:pt x="10" y="260"/>
                      <a:pt x="13" y="256"/>
                    </a:cubicBezTo>
                    <a:cubicBezTo>
                      <a:pt x="12" y="254"/>
                      <a:pt x="12" y="254"/>
                      <a:pt x="12" y="254"/>
                    </a:cubicBezTo>
                    <a:cubicBezTo>
                      <a:pt x="15" y="252"/>
                      <a:pt x="15" y="260"/>
                      <a:pt x="16" y="254"/>
                    </a:cubicBezTo>
                    <a:cubicBezTo>
                      <a:pt x="15" y="252"/>
                      <a:pt x="12" y="249"/>
                      <a:pt x="11" y="252"/>
                    </a:cubicBezTo>
                    <a:cubicBezTo>
                      <a:pt x="10" y="246"/>
                      <a:pt x="6" y="249"/>
                      <a:pt x="6" y="244"/>
                    </a:cubicBezTo>
                    <a:cubicBezTo>
                      <a:pt x="7" y="242"/>
                      <a:pt x="6" y="248"/>
                      <a:pt x="8" y="247"/>
                    </a:cubicBezTo>
                    <a:cubicBezTo>
                      <a:pt x="10" y="244"/>
                      <a:pt x="7" y="242"/>
                      <a:pt x="8" y="239"/>
                    </a:cubicBezTo>
                    <a:cubicBezTo>
                      <a:pt x="7" y="242"/>
                      <a:pt x="5" y="240"/>
                      <a:pt x="4" y="238"/>
                    </a:cubicBezTo>
                    <a:cubicBezTo>
                      <a:pt x="5" y="235"/>
                      <a:pt x="6" y="240"/>
                      <a:pt x="6" y="236"/>
                    </a:cubicBezTo>
                    <a:cubicBezTo>
                      <a:pt x="5" y="235"/>
                      <a:pt x="4" y="231"/>
                      <a:pt x="4" y="235"/>
                    </a:cubicBezTo>
                    <a:cubicBezTo>
                      <a:pt x="1" y="233"/>
                      <a:pt x="4" y="230"/>
                      <a:pt x="2" y="228"/>
                    </a:cubicBezTo>
                    <a:cubicBezTo>
                      <a:pt x="4" y="227"/>
                      <a:pt x="7" y="232"/>
                      <a:pt x="8" y="228"/>
                    </a:cubicBezTo>
                    <a:cubicBezTo>
                      <a:pt x="6" y="228"/>
                      <a:pt x="5" y="222"/>
                      <a:pt x="2" y="225"/>
                    </a:cubicBezTo>
                    <a:cubicBezTo>
                      <a:pt x="3" y="223"/>
                      <a:pt x="4" y="223"/>
                      <a:pt x="5" y="224"/>
                    </a:cubicBezTo>
                    <a:cubicBezTo>
                      <a:pt x="7" y="221"/>
                      <a:pt x="2" y="218"/>
                      <a:pt x="6" y="217"/>
                    </a:cubicBezTo>
                    <a:cubicBezTo>
                      <a:pt x="4" y="216"/>
                      <a:pt x="4" y="216"/>
                      <a:pt x="4" y="216"/>
                    </a:cubicBezTo>
                    <a:cubicBezTo>
                      <a:pt x="4" y="215"/>
                      <a:pt x="5" y="214"/>
                      <a:pt x="6" y="213"/>
                    </a:cubicBezTo>
                    <a:cubicBezTo>
                      <a:pt x="6" y="211"/>
                      <a:pt x="3" y="206"/>
                      <a:pt x="6" y="206"/>
                    </a:cubicBezTo>
                    <a:cubicBezTo>
                      <a:pt x="6" y="205"/>
                      <a:pt x="6" y="200"/>
                      <a:pt x="4" y="202"/>
                    </a:cubicBezTo>
                    <a:cubicBezTo>
                      <a:pt x="3" y="205"/>
                      <a:pt x="6" y="206"/>
                      <a:pt x="3" y="207"/>
                    </a:cubicBezTo>
                    <a:cubicBezTo>
                      <a:pt x="5" y="205"/>
                      <a:pt x="3" y="203"/>
                      <a:pt x="2" y="201"/>
                    </a:cubicBezTo>
                    <a:cubicBezTo>
                      <a:pt x="3" y="201"/>
                      <a:pt x="3" y="201"/>
                      <a:pt x="3" y="201"/>
                    </a:cubicBezTo>
                    <a:cubicBezTo>
                      <a:pt x="2" y="200"/>
                      <a:pt x="3" y="197"/>
                      <a:pt x="2" y="196"/>
                    </a:cubicBezTo>
                    <a:cubicBezTo>
                      <a:pt x="2" y="197"/>
                      <a:pt x="3" y="197"/>
                      <a:pt x="3" y="196"/>
                    </a:cubicBezTo>
                    <a:cubicBezTo>
                      <a:pt x="2" y="195"/>
                      <a:pt x="2" y="195"/>
                      <a:pt x="2" y="195"/>
                    </a:cubicBezTo>
                    <a:cubicBezTo>
                      <a:pt x="1" y="190"/>
                      <a:pt x="4" y="194"/>
                      <a:pt x="4" y="189"/>
                    </a:cubicBezTo>
                    <a:cubicBezTo>
                      <a:pt x="5" y="193"/>
                      <a:pt x="5" y="193"/>
                      <a:pt x="5" y="193"/>
                    </a:cubicBezTo>
                    <a:cubicBezTo>
                      <a:pt x="5" y="192"/>
                      <a:pt x="7" y="190"/>
                      <a:pt x="6" y="188"/>
                    </a:cubicBezTo>
                    <a:cubicBezTo>
                      <a:pt x="5" y="188"/>
                      <a:pt x="3" y="186"/>
                      <a:pt x="1" y="185"/>
                    </a:cubicBezTo>
                    <a:cubicBezTo>
                      <a:pt x="1" y="183"/>
                      <a:pt x="3" y="184"/>
                      <a:pt x="2" y="182"/>
                    </a:cubicBezTo>
                    <a:cubicBezTo>
                      <a:pt x="3" y="185"/>
                      <a:pt x="3" y="185"/>
                      <a:pt x="3" y="185"/>
                    </a:cubicBezTo>
                    <a:cubicBezTo>
                      <a:pt x="4" y="186"/>
                      <a:pt x="6" y="183"/>
                      <a:pt x="6" y="180"/>
                    </a:cubicBezTo>
                    <a:cubicBezTo>
                      <a:pt x="5" y="178"/>
                      <a:pt x="3" y="174"/>
                      <a:pt x="2" y="178"/>
                    </a:cubicBezTo>
                    <a:cubicBezTo>
                      <a:pt x="2" y="176"/>
                      <a:pt x="3" y="174"/>
                      <a:pt x="4" y="175"/>
                    </a:cubicBezTo>
                    <a:cubicBezTo>
                      <a:pt x="4" y="171"/>
                      <a:pt x="3" y="176"/>
                      <a:pt x="2" y="172"/>
                    </a:cubicBezTo>
                    <a:cubicBezTo>
                      <a:pt x="3" y="171"/>
                      <a:pt x="4" y="167"/>
                      <a:pt x="6" y="165"/>
                    </a:cubicBezTo>
                    <a:cubicBezTo>
                      <a:pt x="8" y="168"/>
                      <a:pt x="8" y="168"/>
                      <a:pt x="8" y="168"/>
                    </a:cubicBezTo>
                    <a:cubicBezTo>
                      <a:pt x="8" y="166"/>
                      <a:pt x="8" y="166"/>
                      <a:pt x="8" y="166"/>
                    </a:cubicBezTo>
                    <a:cubicBezTo>
                      <a:pt x="10" y="169"/>
                      <a:pt x="10" y="164"/>
                      <a:pt x="12" y="166"/>
                    </a:cubicBezTo>
                    <a:cubicBezTo>
                      <a:pt x="12" y="164"/>
                      <a:pt x="12" y="162"/>
                      <a:pt x="11" y="161"/>
                    </a:cubicBezTo>
                    <a:cubicBezTo>
                      <a:pt x="8" y="165"/>
                      <a:pt x="6" y="156"/>
                      <a:pt x="3" y="157"/>
                    </a:cubicBezTo>
                    <a:cubicBezTo>
                      <a:pt x="2" y="151"/>
                      <a:pt x="11" y="154"/>
                      <a:pt x="6" y="147"/>
                    </a:cubicBezTo>
                    <a:cubicBezTo>
                      <a:pt x="5" y="148"/>
                      <a:pt x="3" y="145"/>
                      <a:pt x="4" y="149"/>
                    </a:cubicBezTo>
                    <a:cubicBezTo>
                      <a:pt x="4" y="145"/>
                      <a:pt x="0" y="147"/>
                      <a:pt x="2" y="142"/>
                    </a:cubicBezTo>
                    <a:cubicBezTo>
                      <a:pt x="3" y="145"/>
                      <a:pt x="5" y="139"/>
                      <a:pt x="7" y="143"/>
                    </a:cubicBezTo>
                    <a:cubicBezTo>
                      <a:pt x="6" y="143"/>
                      <a:pt x="6" y="146"/>
                      <a:pt x="6" y="147"/>
                    </a:cubicBezTo>
                    <a:cubicBezTo>
                      <a:pt x="8" y="145"/>
                      <a:pt x="10" y="147"/>
                      <a:pt x="10" y="143"/>
                    </a:cubicBezTo>
                    <a:cubicBezTo>
                      <a:pt x="9" y="141"/>
                      <a:pt x="9" y="138"/>
                      <a:pt x="8" y="138"/>
                    </a:cubicBezTo>
                    <a:cubicBezTo>
                      <a:pt x="6" y="138"/>
                      <a:pt x="8" y="142"/>
                      <a:pt x="6" y="140"/>
                    </a:cubicBezTo>
                    <a:cubicBezTo>
                      <a:pt x="5" y="135"/>
                      <a:pt x="8" y="135"/>
                      <a:pt x="5" y="133"/>
                    </a:cubicBezTo>
                    <a:cubicBezTo>
                      <a:pt x="5" y="136"/>
                      <a:pt x="3" y="136"/>
                      <a:pt x="2" y="136"/>
                    </a:cubicBezTo>
                    <a:cubicBezTo>
                      <a:pt x="1" y="133"/>
                      <a:pt x="1" y="133"/>
                      <a:pt x="1" y="133"/>
                    </a:cubicBezTo>
                    <a:cubicBezTo>
                      <a:pt x="2" y="134"/>
                      <a:pt x="2" y="134"/>
                      <a:pt x="2" y="134"/>
                    </a:cubicBezTo>
                    <a:cubicBezTo>
                      <a:pt x="3" y="128"/>
                      <a:pt x="0" y="132"/>
                      <a:pt x="1" y="127"/>
                    </a:cubicBezTo>
                    <a:cubicBezTo>
                      <a:pt x="3" y="124"/>
                      <a:pt x="3" y="124"/>
                      <a:pt x="3" y="124"/>
                    </a:cubicBezTo>
                    <a:cubicBezTo>
                      <a:pt x="5" y="125"/>
                      <a:pt x="2" y="132"/>
                      <a:pt x="5" y="131"/>
                    </a:cubicBezTo>
                    <a:cubicBezTo>
                      <a:pt x="6" y="128"/>
                      <a:pt x="4" y="126"/>
                      <a:pt x="5" y="123"/>
                    </a:cubicBezTo>
                    <a:cubicBezTo>
                      <a:pt x="5" y="126"/>
                      <a:pt x="5" y="126"/>
                      <a:pt x="5" y="126"/>
                    </a:cubicBezTo>
                    <a:cubicBezTo>
                      <a:pt x="5" y="124"/>
                      <a:pt x="10" y="123"/>
                      <a:pt x="7" y="118"/>
                    </a:cubicBezTo>
                    <a:cubicBezTo>
                      <a:pt x="6" y="116"/>
                      <a:pt x="6" y="117"/>
                      <a:pt x="5" y="117"/>
                    </a:cubicBezTo>
                    <a:cubicBezTo>
                      <a:pt x="4" y="112"/>
                      <a:pt x="3" y="110"/>
                      <a:pt x="3" y="107"/>
                    </a:cubicBezTo>
                    <a:cubicBezTo>
                      <a:pt x="5" y="107"/>
                      <a:pt x="3" y="100"/>
                      <a:pt x="6" y="104"/>
                    </a:cubicBezTo>
                    <a:cubicBezTo>
                      <a:pt x="4" y="106"/>
                      <a:pt x="4" y="114"/>
                      <a:pt x="7" y="116"/>
                    </a:cubicBezTo>
                    <a:cubicBezTo>
                      <a:pt x="10" y="114"/>
                      <a:pt x="6" y="120"/>
                      <a:pt x="9" y="122"/>
                    </a:cubicBezTo>
                    <a:cubicBezTo>
                      <a:pt x="9" y="117"/>
                      <a:pt x="12" y="117"/>
                      <a:pt x="14" y="117"/>
                    </a:cubicBezTo>
                    <a:cubicBezTo>
                      <a:pt x="14" y="115"/>
                      <a:pt x="13" y="114"/>
                      <a:pt x="13" y="113"/>
                    </a:cubicBezTo>
                    <a:cubicBezTo>
                      <a:pt x="11" y="113"/>
                      <a:pt x="11" y="115"/>
                      <a:pt x="10" y="115"/>
                    </a:cubicBezTo>
                    <a:cubicBezTo>
                      <a:pt x="10" y="110"/>
                      <a:pt x="9" y="105"/>
                      <a:pt x="7" y="102"/>
                    </a:cubicBezTo>
                    <a:cubicBezTo>
                      <a:pt x="8" y="100"/>
                      <a:pt x="10" y="101"/>
                      <a:pt x="10" y="103"/>
                    </a:cubicBezTo>
                    <a:cubicBezTo>
                      <a:pt x="10" y="97"/>
                      <a:pt x="10" y="91"/>
                      <a:pt x="10" y="85"/>
                    </a:cubicBezTo>
                    <a:cubicBezTo>
                      <a:pt x="8" y="89"/>
                      <a:pt x="10" y="79"/>
                      <a:pt x="7" y="81"/>
                    </a:cubicBezTo>
                    <a:cubicBezTo>
                      <a:pt x="7" y="84"/>
                      <a:pt x="5" y="87"/>
                      <a:pt x="3" y="85"/>
                    </a:cubicBezTo>
                    <a:cubicBezTo>
                      <a:pt x="4" y="83"/>
                      <a:pt x="5" y="85"/>
                      <a:pt x="5" y="84"/>
                    </a:cubicBezTo>
                    <a:cubicBezTo>
                      <a:pt x="4" y="82"/>
                      <a:pt x="8" y="81"/>
                      <a:pt x="5" y="78"/>
                    </a:cubicBezTo>
                    <a:cubicBezTo>
                      <a:pt x="6" y="84"/>
                      <a:pt x="9" y="79"/>
                      <a:pt x="11" y="80"/>
                    </a:cubicBezTo>
                    <a:cubicBezTo>
                      <a:pt x="10" y="76"/>
                      <a:pt x="13" y="81"/>
                      <a:pt x="13" y="77"/>
                    </a:cubicBezTo>
                    <a:cubicBezTo>
                      <a:pt x="11" y="73"/>
                      <a:pt x="10" y="68"/>
                      <a:pt x="10" y="64"/>
                    </a:cubicBezTo>
                    <a:cubicBezTo>
                      <a:pt x="12" y="58"/>
                      <a:pt x="10" y="50"/>
                      <a:pt x="10" y="45"/>
                    </a:cubicBezTo>
                    <a:cubicBezTo>
                      <a:pt x="11" y="42"/>
                      <a:pt x="14" y="44"/>
                      <a:pt x="14" y="41"/>
                    </a:cubicBezTo>
                    <a:cubicBezTo>
                      <a:pt x="14" y="38"/>
                      <a:pt x="11" y="44"/>
                      <a:pt x="12" y="39"/>
                    </a:cubicBezTo>
                    <a:cubicBezTo>
                      <a:pt x="13" y="39"/>
                      <a:pt x="13" y="39"/>
                      <a:pt x="13" y="39"/>
                    </a:cubicBezTo>
                    <a:cubicBezTo>
                      <a:pt x="12" y="38"/>
                      <a:pt x="15" y="31"/>
                      <a:pt x="11" y="29"/>
                    </a:cubicBezTo>
                    <a:cubicBezTo>
                      <a:pt x="14" y="31"/>
                      <a:pt x="14" y="31"/>
                      <a:pt x="14" y="31"/>
                    </a:cubicBezTo>
                    <a:cubicBezTo>
                      <a:pt x="14" y="30"/>
                      <a:pt x="13" y="29"/>
                      <a:pt x="13" y="28"/>
                    </a:cubicBezTo>
                    <a:cubicBezTo>
                      <a:pt x="14" y="28"/>
                      <a:pt x="15" y="27"/>
                      <a:pt x="15" y="29"/>
                    </a:cubicBezTo>
                    <a:cubicBezTo>
                      <a:pt x="17" y="26"/>
                      <a:pt x="15" y="22"/>
                      <a:pt x="15" y="19"/>
                    </a:cubicBezTo>
                    <a:cubicBezTo>
                      <a:pt x="13" y="21"/>
                      <a:pt x="13" y="21"/>
                      <a:pt x="13" y="21"/>
                    </a:cubicBezTo>
                    <a:cubicBezTo>
                      <a:pt x="12" y="16"/>
                      <a:pt x="14" y="12"/>
                      <a:pt x="13" y="7"/>
                    </a:cubicBezTo>
                    <a:cubicBezTo>
                      <a:pt x="15" y="7"/>
                      <a:pt x="15" y="7"/>
                      <a:pt x="15" y="7"/>
                    </a:cubicBezTo>
                    <a:cubicBezTo>
                      <a:pt x="14" y="4"/>
                      <a:pt x="14" y="4"/>
                      <a:pt x="14" y="4"/>
                    </a:cubicBezTo>
                    <a:cubicBezTo>
                      <a:pt x="15" y="5"/>
                      <a:pt x="16" y="2"/>
                      <a:pt x="15" y="0"/>
                    </a:cubicBezTo>
                    <a:cubicBezTo>
                      <a:pt x="19" y="8"/>
                      <a:pt x="19" y="8"/>
                      <a:pt x="19" y="8"/>
                    </a:cubicBezTo>
                    <a:cubicBezTo>
                      <a:pt x="18" y="10"/>
                      <a:pt x="17" y="6"/>
                      <a:pt x="15" y="7"/>
                    </a:cubicBezTo>
                    <a:cubicBezTo>
                      <a:pt x="14" y="8"/>
                      <a:pt x="15" y="13"/>
                      <a:pt x="16" y="14"/>
                    </a:cubicBezTo>
                    <a:cubicBezTo>
                      <a:pt x="16" y="12"/>
                      <a:pt x="16" y="12"/>
                      <a:pt x="15" y="11"/>
                    </a:cubicBezTo>
                    <a:cubicBezTo>
                      <a:pt x="18" y="10"/>
                      <a:pt x="17" y="13"/>
                      <a:pt x="19" y="14"/>
                    </a:cubicBezTo>
                    <a:cubicBezTo>
                      <a:pt x="19" y="13"/>
                      <a:pt x="20" y="12"/>
                      <a:pt x="19" y="12"/>
                    </a:cubicBezTo>
                    <a:cubicBezTo>
                      <a:pt x="20" y="14"/>
                      <a:pt x="20" y="16"/>
                      <a:pt x="20" y="19"/>
                    </a:cubicBezTo>
                    <a:cubicBezTo>
                      <a:pt x="19" y="17"/>
                      <a:pt x="19" y="20"/>
                      <a:pt x="18" y="19"/>
                    </a:cubicBezTo>
                    <a:cubicBezTo>
                      <a:pt x="20" y="19"/>
                      <a:pt x="21" y="23"/>
                      <a:pt x="20" y="27"/>
                    </a:cubicBezTo>
                    <a:cubicBezTo>
                      <a:pt x="18" y="29"/>
                      <a:pt x="22" y="34"/>
                      <a:pt x="21" y="39"/>
                    </a:cubicBezTo>
                    <a:cubicBezTo>
                      <a:pt x="19" y="37"/>
                      <a:pt x="17" y="34"/>
                      <a:pt x="17" y="32"/>
                    </a:cubicBezTo>
                    <a:cubicBezTo>
                      <a:pt x="16" y="34"/>
                      <a:pt x="17" y="35"/>
                      <a:pt x="16" y="38"/>
                    </a:cubicBezTo>
                    <a:cubicBezTo>
                      <a:pt x="17" y="39"/>
                      <a:pt x="19" y="40"/>
                      <a:pt x="20" y="44"/>
                    </a:cubicBezTo>
                    <a:cubicBezTo>
                      <a:pt x="19" y="44"/>
                      <a:pt x="19" y="44"/>
                      <a:pt x="19" y="44"/>
                    </a:cubicBezTo>
                    <a:cubicBezTo>
                      <a:pt x="20" y="48"/>
                      <a:pt x="22" y="48"/>
                      <a:pt x="21" y="52"/>
                    </a:cubicBezTo>
                    <a:cubicBezTo>
                      <a:pt x="21" y="59"/>
                      <a:pt x="21" y="67"/>
                      <a:pt x="20" y="73"/>
                    </a:cubicBezTo>
                    <a:cubicBezTo>
                      <a:pt x="19" y="73"/>
                      <a:pt x="19" y="73"/>
                      <a:pt x="19" y="73"/>
                    </a:cubicBezTo>
                    <a:cubicBezTo>
                      <a:pt x="22" y="76"/>
                      <a:pt x="20" y="84"/>
                      <a:pt x="21" y="88"/>
                    </a:cubicBezTo>
                    <a:cubicBezTo>
                      <a:pt x="20" y="95"/>
                      <a:pt x="23" y="104"/>
                      <a:pt x="20" y="108"/>
                    </a:cubicBezTo>
                    <a:cubicBezTo>
                      <a:pt x="21" y="120"/>
                      <a:pt x="23" y="132"/>
                      <a:pt x="22" y="145"/>
                    </a:cubicBezTo>
                    <a:cubicBezTo>
                      <a:pt x="20" y="143"/>
                      <a:pt x="20" y="143"/>
                      <a:pt x="20" y="143"/>
                    </a:cubicBezTo>
                    <a:cubicBezTo>
                      <a:pt x="21" y="145"/>
                      <a:pt x="19" y="144"/>
                      <a:pt x="19" y="147"/>
                    </a:cubicBezTo>
                    <a:cubicBezTo>
                      <a:pt x="21" y="144"/>
                      <a:pt x="21" y="150"/>
                      <a:pt x="23" y="152"/>
                    </a:cubicBezTo>
                    <a:cubicBezTo>
                      <a:pt x="21" y="157"/>
                      <a:pt x="23" y="165"/>
                      <a:pt x="24" y="170"/>
                    </a:cubicBezTo>
                    <a:cubicBezTo>
                      <a:pt x="23" y="171"/>
                      <a:pt x="23" y="171"/>
                      <a:pt x="23" y="171"/>
                    </a:cubicBezTo>
                    <a:cubicBezTo>
                      <a:pt x="25" y="176"/>
                      <a:pt x="23" y="182"/>
                      <a:pt x="23" y="189"/>
                    </a:cubicBezTo>
                    <a:cubicBezTo>
                      <a:pt x="22" y="190"/>
                      <a:pt x="21" y="191"/>
                      <a:pt x="21" y="193"/>
                    </a:cubicBezTo>
                    <a:cubicBezTo>
                      <a:pt x="23" y="196"/>
                      <a:pt x="23" y="198"/>
                      <a:pt x="24" y="204"/>
                    </a:cubicBezTo>
                    <a:cubicBezTo>
                      <a:pt x="24" y="207"/>
                      <a:pt x="24" y="214"/>
                      <a:pt x="23" y="218"/>
                    </a:cubicBezTo>
                    <a:cubicBezTo>
                      <a:pt x="26" y="232"/>
                      <a:pt x="24" y="247"/>
                      <a:pt x="26" y="262"/>
                    </a:cubicBezTo>
                    <a:cubicBezTo>
                      <a:pt x="24" y="263"/>
                      <a:pt x="24" y="263"/>
                      <a:pt x="24" y="263"/>
                    </a:cubicBezTo>
                    <a:cubicBezTo>
                      <a:pt x="28" y="278"/>
                      <a:pt x="25" y="295"/>
                      <a:pt x="27" y="308"/>
                    </a:cubicBezTo>
                    <a:cubicBezTo>
                      <a:pt x="24" y="307"/>
                      <a:pt x="24" y="307"/>
                      <a:pt x="24" y="307"/>
                    </a:cubicBezTo>
                    <a:cubicBezTo>
                      <a:pt x="23" y="311"/>
                      <a:pt x="24" y="316"/>
                      <a:pt x="27" y="315"/>
                    </a:cubicBezTo>
                    <a:cubicBezTo>
                      <a:pt x="26" y="319"/>
                      <a:pt x="28" y="324"/>
                      <a:pt x="26" y="327"/>
                    </a:cubicBezTo>
                    <a:cubicBezTo>
                      <a:pt x="25" y="331"/>
                      <a:pt x="27" y="332"/>
                      <a:pt x="27" y="335"/>
                    </a:cubicBezTo>
                    <a:cubicBezTo>
                      <a:pt x="26" y="343"/>
                      <a:pt x="26" y="346"/>
                      <a:pt x="27" y="354"/>
                    </a:cubicBezTo>
                    <a:cubicBezTo>
                      <a:pt x="27" y="352"/>
                      <a:pt x="27" y="352"/>
                      <a:pt x="27" y="352"/>
                    </a:cubicBezTo>
                    <a:cubicBezTo>
                      <a:pt x="27" y="351"/>
                      <a:pt x="25" y="351"/>
                      <a:pt x="25" y="353"/>
                    </a:cubicBezTo>
                    <a:cubicBezTo>
                      <a:pt x="26" y="356"/>
                      <a:pt x="24" y="363"/>
                      <a:pt x="28" y="360"/>
                    </a:cubicBezTo>
                    <a:cubicBezTo>
                      <a:pt x="26" y="368"/>
                      <a:pt x="29" y="379"/>
                      <a:pt x="27" y="387"/>
                    </a:cubicBezTo>
                    <a:cubicBezTo>
                      <a:pt x="28" y="386"/>
                      <a:pt x="28" y="388"/>
                      <a:pt x="29" y="389"/>
                    </a:cubicBezTo>
                    <a:cubicBezTo>
                      <a:pt x="29" y="396"/>
                      <a:pt x="27" y="404"/>
                      <a:pt x="28" y="409"/>
                    </a:cubicBezTo>
                    <a:cubicBezTo>
                      <a:pt x="28" y="410"/>
                      <a:pt x="27" y="407"/>
                      <a:pt x="27" y="410"/>
                    </a:cubicBezTo>
                    <a:cubicBezTo>
                      <a:pt x="27" y="412"/>
                      <a:pt x="28" y="410"/>
                      <a:pt x="28" y="413"/>
                    </a:cubicBezTo>
                    <a:cubicBezTo>
                      <a:pt x="30" y="424"/>
                      <a:pt x="26" y="436"/>
                      <a:pt x="27" y="446"/>
                    </a:cubicBezTo>
                    <a:cubicBezTo>
                      <a:pt x="29" y="465"/>
                      <a:pt x="28" y="484"/>
                      <a:pt x="28" y="502"/>
                    </a:cubicBezTo>
                    <a:cubicBezTo>
                      <a:pt x="27" y="502"/>
                      <a:pt x="27" y="502"/>
                      <a:pt x="27" y="502"/>
                    </a:cubicBezTo>
                    <a:cubicBezTo>
                      <a:pt x="30" y="508"/>
                      <a:pt x="25" y="516"/>
                      <a:pt x="29" y="520"/>
                    </a:cubicBezTo>
                    <a:cubicBezTo>
                      <a:pt x="28" y="522"/>
                      <a:pt x="28" y="526"/>
                      <a:pt x="27" y="525"/>
                    </a:cubicBezTo>
                    <a:cubicBezTo>
                      <a:pt x="29" y="529"/>
                      <a:pt x="25" y="538"/>
                      <a:pt x="28" y="545"/>
                    </a:cubicBezTo>
                    <a:cubicBezTo>
                      <a:pt x="28" y="544"/>
                      <a:pt x="28" y="544"/>
                      <a:pt x="27" y="543"/>
                    </a:cubicBezTo>
                    <a:cubicBezTo>
                      <a:pt x="26" y="550"/>
                      <a:pt x="28" y="556"/>
                      <a:pt x="26" y="563"/>
                    </a:cubicBezTo>
                    <a:cubicBezTo>
                      <a:pt x="26" y="563"/>
                      <a:pt x="26" y="561"/>
                      <a:pt x="25" y="561"/>
                    </a:cubicBezTo>
                    <a:cubicBezTo>
                      <a:pt x="24" y="564"/>
                      <a:pt x="28" y="568"/>
                      <a:pt x="25" y="569"/>
                    </a:cubicBezTo>
                    <a:cubicBezTo>
                      <a:pt x="25" y="571"/>
                      <a:pt x="27" y="570"/>
                      <a:pt x="26" y="569"/>
                    </a:cubicBezTo>
                    <a:cubicBezTo>
                      <a:pt x="25" y="585"/>
                      <a:pt x="27" y="602"/>
                      <a:pt x="28" y="619"/>
                    </a:cubicBezTo>
                    <a:cubicBezTo>
                      <a:pt x="26" y="631"/>
                      <a:pt x="22" y="620"/>
                      <a:pt x="25" y="629"/>
                    </a:cubicBezTo>
                    <a:cubicBezTo>
                      <a:pt x="24" y="630"/>
                      <a:pt x="26" y="630"/>
                      <a:pt x="25" y="630"/>
                    </a:cubicBezTo>
                    <a:cubicBezTo>
                      <a:pt x="26" y="633"/>
                      <a:pt x="22" y="635"/>
                      <a:pt x="23" y="638"/>
                    </a:cubicBezTo>
                    <a:cubicBezTo>
                      <a:pt x="26" y="637"/>
                      <a:pt x="25" y="640"/>
                      <a:pt x="26" y="640"/>
                    </a:cubicBezTo>
                    <a:cubicBezTo>
                      <a:pt x="25" y="647"/>
                      <a:pt x="23" y="648"/>
                      <a:pt x="24" y="654"/>
                    </a:cubicBezTo>
                    <a:cubicBezTo>
                      <a:pt x="23" y="654"/>
                      <a:pt x="23" y="654"/>
                      <a:pt x="23" y="654"/>
                    </a:cubicBezTo>
                    <a:cubicBezTo>
                      <a:pt x="26" y="661"/>
                      <a:pt x="25" y="668"/>
                      <a:pt x="28" y="674"/>
                    </a:cubicBezTo>
                    <a:cubicBezTo>
                      <a:pt x="29" y="711"/>
                      <a:pt x="31" y="747"/>
                      <a:pt x="31" y="783"/>
                    </a:cubicBezTo>
                    <a:cubicBezTo>
                      <a:pt x="31" y="819"/>
                      <a:pt x="32" y="854"/>
                      <a:pt x="30" y="890"/>
                    </a:cubicBezTo>
                    <a:cubicBezTo>
                      <a:pt x="27" y="899"/>
                      <a:pt x="27" y="899"/>
                      <a:pt x="29" y="909"/>
                    </a:cubicBezTo>
                    <a:cubicBezTo>
                      <a:pt x="28" y="908"/>
                      <a:pt x="28" y="908"/>
                      <a:pt x="28" y="908"/>
                    </a:cubicBezTo>
                    <a:cubicBezTo>
                      <a:pt x="30" y="909"/>
                      <a:pt x="28" y="915"/>
                      <a:pt x="30" y="916"/>
                    </a:cubicBezTo>
                    <a:cubicBezTo>
                      <a:pt x="30" y="929"/>
                      <a:pt x="30" y="942"/>
                      <a:pt x="30" y="956"/>
                    </a:cubicBezTo>
                    <a:cubicBezTo>
                      <a:pt x="30" y="953"/>
                      <a:pt x="28" y="952"/>
                      <a:pt x="28" y="955"/>
                    </a:cubicBezTo>
                    <a:cubicBezTo>
                      <a:pt x="30" y="958"/>
                      <a:pt x="30" y="958"/>
                      <a:pt x="30" y="958"/>
                    </a:cubicBezTo>
                    <a:cubicBezTo>
                      <a:pt x="29" y="958"/>
                      <a:pt x="29" y="958"/>
                      <a:pt x="29" y="958"/>
                    </a:cubicBezTo>
                    <a:cubicBezTo>
                      <a:pt x="29" y="960"/>
                      <a:pt x="31" y="962"/>
                      <a:pt x="31" y="960"/>
                    </a:cubicBezTo>
                    <a:cubicBezTo>
                      <a:pt x="33" y="995"/>
                      <a:pt x="29" y="1029"/>
                      <a:pt x="29" y="1063"/>
                    </a:cubicBezTo>
                    <a:cubicBezTo>
                      <a:pt x="28" y="1071"/>
                      <a:pt x="29" y="1083"/>
                      <a:pt x="30" y="1091"/>
                    </a:cubicBezTo>
                    <a:cubicBezTo>
                      <a:pt x="27" y="1117"/>
                      <a:pt x="24" y="1141"/>
                      <a:pt x="26" y="1167"/>
                    </a:cubicBezTo>
                    <a:cubicBezTo>
                      <a:pt x="26" y="1167"/>
                      <a:pt x="20" y="1164"/>
                      <a:pt x="19" y="1153"/>
                    </a:cubicBezTo>
                    <a:close/>
                  </a:path>
                </a:pathLst>
              </a:custGeom>
              <a:grpFill/>
              <a:ln w="9525">
                <a:noFill/>
                <a:round/>
                <a:headEnd/>
                <a:tailEnd/>
              </a:ln>
            </p:spPr>
            <p:txBody>
              <a:bodyPr/>
              <a:lstStyle/>
              <a:p>
                <a:pPr>
                  <a:defRPr/>
                </a:pPr>
                <a:endParaRPr lang="en-US"/>
              </a:p>
            </p:txBody>
          </p:sp>
        </p:grpSp>
      </p:grpSp>
      <p:sp>
        <p:nvSpPr>
          <p:cNvPr id="4102" name="TextBox 2"/>
          <p:cNvSpPr txBox="1">
            <a:spLocks noChangeArrowheads="1"/>
          </p:cNvSpPr>
          <p:nvPr/>
        </p:nvSpPr>
        <p:spPr bwMode="auto">
          <a:xfrm>
            <a:off x="3232150" y="4349750"/>
            <a:ext cx="2970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en-GB" altLang="en-US" sz="2400" b="1">
                <a:solidFill>
                  <a:srgbClr val="002060"/>
                </a:solidFill>
              </a:rPr>
              <a:t>Massive rise in nos. arriving in Kent in 2015</a:t>
            </a:r>
          </a:p>
        </p:txBody>
      </p:sp>
    </p:spTree>
    <p:extLst>
      <p:ext uri="{BB962C8B-B14F-4D97-AF65-F5344CB8AC3E}">
        <p14:creationId xmlns:p14="http://schemas.microsoft.com/office/powerpoint/2010/main" val="62451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ext Placeholder 2"/>
          <p:cNvSpPr>
            <a:spLocks noGrp="1"/>
          </p:cNvSpPr>
          <p:nvPr>
            <p:ph type="body" sz="quarter" idx="3"/>
          </p:nvPr>
        </p:nvSpPr>
        <p:spPr/>
        <p:txBody>
          <a:bodyPr/>
          <a:lstStyle/>
          <a:p>
            <a:endParaRPr lang="en-GB"/>
          </a:p>
        </p:txBody>
      </p:sp>
      <p:sp>
        <p:nvSpPr>
          <p:cNvPr id="4" name="Title 3"/>
          <p:cNvSpPr>
            <a:spLocks noGrp="1"/>
          </p:cNvSpPr>
          <p:nvPr>
            <p:ph type="title"/>
          </p:nvPr>
        </p:nvSpPr>
        <p:spPr/>
        <p:txBody>
          <a:bodyPr>
            <a:normAutofit fontScale="90000"/>
          </a:bodyPr>
          <a:lstStyle/>
          <a:p>
            <a:r>
              <a:rPr lang="en-GB" dirty="0" smtClean="0"/>
              <a:t>Other</a:t>
            </a:r>
            <a:endParaRPr lang="en-GB" dirty="0"/>
          </a:p>
        </p:txBody>
      </p:sp>
      <p:sp>
        <p:nvSpPr>
          <p:cNvPr id="5" name="Content Placeholder 4"/>
          <p:cNvSpPr>
            <a:spLocks noGrp="1"/>
          </p:cNvSpPr>
          <p:nvPr>
            <p:ph sz="quarter" idx="4294967295"/>
          </p:nvPr>
        </p:nvSpPr>
        <p:spPr>
          <a:xfrm>
            <a:off x="841664" y="2697480"/>
            <a:ext cx="3566160" cy="2953512"/>
          </a:xfrm>
          <a:prstGeom prst="rect">
            <a:avLst/>
          </a:prstGeom>
        </p:spPr>
        <p:txBody>
          <a:bodyPr/>
          <a:lstStyle/>
          <a:p>
            <a:r>
              <a:rPr lang="en-GB" dirty="0" smtClean="0"/>
              <a:t>12/104 were smokers (11%)</a:t>
            </a:r>
          </a:p>
          <a:p>
            <a:r>
              <a:rPr lang="en-GB" dirty="0" smtClean="0"/>
              <a:t>0/104 substance misuse</a:t>
            </a:r>
          </a:p>
          <a:p>
            <a:r>
              <a:rPr lang="en-GB" dirty="0" smtClean="0"/>
              <a:t>3/104 sexual health need</a:t>
            </a:r>
          </a:p>
          <a:p>
            <a:endParaRPr lang="en-GB" dirty="0"/>
          </a:p>
          <a:p>
            <a:endParaRPr lang="en-GB" dirty="0"/>
          </a:p>
        </p:txBody>
      </p:sp>
      <p:sp>
        <p:nvSpPr>
          <p:cNvPr id="6" name="Content Placeholder 5"/>
          <p:cNvSpPr>
            <a:spLocks noGrp="1"/>
          </p:cNvSpPr>
          <p:nvPr>
            <p:ph sz="quarter" idx="4294967295"/>
          </p:nvPr>
        </p:nvSpPr>
        <p:spPr>
          <a:xfrm>
            <a:off x="4645025" y="2714105"/>
            <a:ext cx="3566160" cy="2953512"/>
          </a:xfrm>
          <a:prstGeom prst="rect">
            <a:avLst/>
          </a:prstGeom>
        </p:spPr>
        <p:txBody>
          <a:bodyPr/>
          <a:lstStyle/>
          <a:p>
            <a:r>
              <a:rPr lang="en-GB" dirty="0" smtClean="0"/>
              <a:t>100% deemed high risk for BBV in view of country of origin </a:t>
            </a:r>
            <a:endParaRPr lang="en-GB" dirty="0"/>
          </a:p>
        </p:txBody>
      </p:sp>
    </p:spTree>
    <p:extLst>
      <p:ext uri="{BB962C8B-B14F-4D97-AF65-F5344CB8AC3E}">
        <p14:creationId xmlns:p14="http://schemas.microsoft.com/office/powerpoint/2010/main" val="2729954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Health Responsibilities</a:t>
            </a:r>
            <a:endParaRPr lang="en-GB"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GB" dirty="0" smtClean="0"/>
              <a:t>Supporting immediate health needs</a:t>
            </a:r>
          </a:p>
          <a:p>
            <a:r>
              <a:rPr lang="en-GB" dirty="0" smtClean="0"/>
              <a:t>Long term care</a:t>
            </a:r>
          </a:p>
          <a:p>
            <a:r>
              <a:rPr lang="en-GB" dirty="0" smtClean="0"/>
              <a:t>Health Promotion </a:t>
            </a:r>
          </a:p>
          <a:p>
            <a:r>
              <a:rPr lang="en-GB" dirty="0" smtClean="0"/>
              <a:t>Safeguarding</a:t>
            </a:r>
          </a:p>
          <a:p>
            <a:r>
              <a:rPr lang="en-GB" dirty="0" smtClean="0"/>
              <a:t>Statutory health assessments</a:t>
            </a:r>
          </a:p>
          <a:p>
            <a:pPr marL="0" indent="0">
              <a:buNone/>
            </a:pPr>
            <a:r>
              <a:rPr lang="en-GB" dirty="0"/>
              <a:t> </a:t>
            </a:r>
            <a:r>
              <a:rPr lang="en-GB" dirty="0" smtClean="0"/>
              <a:t>   Initial Health Assessment (IHA)</a:t>
            </a:r>
          </a:p>
          <a:p>
            <a:pPr marL="0" indent="0">
              <a:buNone/>
            </a:pPr>
            <a:r>
              <a:rPr lang="en-GB" dirty="0"/>
              <a:t> </a:t>
            </a:r>
            <a:r>
              <a:rPr lang="en-GB" dirty="0" smtClean="0"/>
              <a:t>  Review Health Assessments (RHA)</a:t>
            </a:r>
            <a:endParaRPr lang="en-GB" dirty="0"/>
          </a:p>
        </p:txBody>
      </p:sp>
    </p:spTree>
    <p:extLst>
      <p:ext uri="{BB962C8B-B14F-4D97-AF65-F5344CB8AC3E}">
        <p14:creationId xmlns:p14="http://schemas.microsoft.com/office/powerpoint/2010/main" val="2685309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The Statutory IHA</a:t>
            </a:r>
            <a:endParaRPr lang="en-GB"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GB" dirty="0" smtClean="0"/>
              <a:t>A holistic assessment of the child/YP’s physical, emotional and mental health </a:t>
            </a:r>
          </a:p>
          <a:p>
            <a:r>
              <a:rPr lang="en-GB" dirty="0" smtClean="0"/>
              <a:t>Key health issues for UASC:</a:t>
            </a:r>
          </a:p>
          <a:p>
            <a:pPr marL="0" indent="0">
              <a:buNone/>
            </a:pPr>
            <a:r>
              <a:rPr lang="en-GB" dirty="0"/>
              <a:t> </a:t>
            </a:r>
            <a:r>
              <a:rPr lang="en-GB" dirty="0" smtClean="0"/>
              <a:t>   Immunisations</a:t>
            </a:r>
          </a:p>
          <a:p>
            <a:pPr marL="0" indent="0">
              <a:buNone/>
            </a:pPr>
            <a:r>
              <a:rPr lang="en-GB" dirty="0"/>
              <a:t> </a:t>
            </a:r>
            <a:r>
              <a:rPr lang="en-GB" dirty="0" smtClean="0"/>
              <a:t>   Screening</a:t>
            </a:r>
          </a:p>
          <a:p>
            <a:pPr marL="0" indent="0">
              <a:buNone/>
            </a:pPr>
            <a:r>
              <a:rPr lang="en-GB" dirty="0"/>
              <a:t> </a:t>
            </a:r>
            <a:r>
              <a:rPr lang="en-GB" dirty="0" smtClean="0"/>
              <a:t>   Effects of malnutrition </a:t>
            </a:r>
          </a:p>
          <a:p>
            <a:pPr marL="0" indent="0">
              <a:buNone/>
            </a:pPr>
            <a:r>
              <a:rPr lang="en-GB" dirty="0"/>
              <a:t> </a:t>
            </a:r>
            <a:r>
              <a:rPr lang="en-GB" dirty="0" smtClean="0"/>
              <a:t>   Physical injuries (war wounds/torture/beatings)</a:t>
            </a:r>
          </a:p>
          <a:p>
            <a:pPr marL="0" indent="0">
              <a:buNone/>
            </a:pPr>
            <a:r>
              <a:rPr lang="en-GB" dirty="0"/>
              <a:t> </a:t>
            </a:r>
            <a:r>
              <a:rPr lang="en-GB" dirty="0" smtClean="0"/>
              <a:t>   Pregnancy/CSE/FGM/STI’s</a:t>
            </a:r>
          </a:p>
          <a:p>
            <a:pPr marL="0" indent="0">
              <a:buNone/>
            </a:pPr>
            <a:r>
              <a:rPr lang="en-GB" dirty="0"/>
              <a:t> </a:t>
            </a:r>
            <a:r>
              <a:rPr lang="en-GB" dirty="0" smtClean="0"/>
              <a:t>   Health Promotion</a:t>
            </a:r>
            <a:endParaRPr lang="en-GB" dirty="0"/>
          </a:p>
        </p:txBody>
      </p:sp>
    </p:spTree>
    <p:extLst>
      <p:ext uri="{BB962C8B-B14F-4D97-AF65-F5344CB8AC3E}">
        <p14:creationId xmlns:p14="http://schemas.microsoft.com/office/powerpoint/2010/main" val="1100395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Case Study </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17 year old Eritrean girl</a:t>
            </a:r>
          </a:p>
          <a:p>
            <a:r>
              <a:rPr lang="en-GB" dirty="0" smtClean="0"/>
              <a:t>6/12 journey to UK via Sudan, Libya, Italy, France. Raped as she crossed Sahara</a:t>
            </a:r>
          </a:p>
          <a:p>
            <a:r>
              <a:rPr lang="en-GB" dirty="0" smtClean="0"/>
              <a:t>Physical examination normal</a:t>
            </a:r>
          </a:p>
          <a:p>
            <a:r>
              <a:rPr lang="en-GB" dirty="0" smtClean="0"/>
              <a:t>Her main concern is her asylum claim</a:t>
            </a:r>
            <a:endParaRPr lang="en-GB" dirty="0"/>
          </a:p>
        </p:txBody>
      </p:sp>
    </p:spTree>
    <p:extLst>
      <p:ext uri="{BB962C8B-B14F-4D97-AF65-F5344CB8AC3E}">
        <p14:creationId xmlns:p14="http://schemas.microsoft.com/office/powerpoint/2010/main" val="133658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175656"/>
            <a:ext cx="7934325" cy="492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33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724025"/>
            <a:ext cx="83153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709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smtClean="0"/>
              <a:t>Case Study </a:t>
            </a:r>
            <a:endParaRPr lang="en-GB" b="1" dirty="0"/>
          </a:p>
        </p:txBody>
      </p:sp>
      <p:sp>
        <p:nvSpPr>
          <p:cNvPr id="3" name="Content Placeholder 2"/>
          <p:cNvSpPr>
            <a:spLocks noGrp="1"/>
          </p:cNvSpPr>
          <p:nvPr>
            <p:ph idx="1"/>
          </p:nvPr>
        </p:nvSpPr>
        <p:spPr/>
        <p:txBody>
          <a:bodyPr/>
          <a:lstStyle/>
          <a:p>
            <a:r>
              <a:rPr lang="en-GB" dirty="0" smtClean="0"/>
              <a:t>15 year old Eritrean boy</a:t>
            </a:r>
          </a:p>
          <a:p>
            <a:r>
              <a:rPr lang="en-GB" dirty="0" smtClean="0"/>
              <a:t>Travelled through Sudan to Libya</a:t>
            </a:r>
          </a:p>
          <a:p>
            <a:r>
              <a:rPr lang="en-GB" dirty="0" smtClean="0"/>
              <a:t>Agents wanted money – imprisoned and beaten</a:t>
            </a:r>
          </a:p>
          <a:p>
            <a:r>
              <a:rPr lang="en-GB" dirty="0" smtClean="0"/>
              <a:t>c/o pain in left leg</a:t>
            </a:r>
          </a:p>
          <a:p>
            <a:r>
              <a:rPr lang="en-GB" dirty="0" smtClean="0"/>
              <a:t>Tender, fixed swelling medial aspect left tibia</a:t>
            </a:r>
          </a:p>
          <a:p>
            <a:r>
              <a:rPr lang="en-GB" dirty="0" smtClean="0"/>
              <a:t>Pain and clicking on flexion/extension</a:t>
            </a:r>
          </a:p>
          <a:p>
            <a:endParaRPr lang="en-GB" dirty="0"/>
          </a:p>
        </p:txBody>
      </p:sp>
    </p:spTree>
    <p:extLst>
      <p:ext uri="{BB962C8B-B14F-4D97-AF65-F5344CB8AC3E}">
        <p14:creationId xmlns:p14="http://schemas.microsoft.com/office/powerpoint/2010/main" val="2184007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405336"/>
              </p:ext>
            </p:extLst>
          </p:nvPr>
        </p:nvGraphicFramePr>
        <p:xfrm>
          <a:off x="779319" y="1111830"/>
          <a:ext cx="7730837" cy="5602250"/>
        </p:xfrm>
        <a:graphic>
          <a:graphicData uri="http://schemas.openxmlformats.org/drawingml/2006/table">
            <a:tbl>
              <a:tblPr>
                <a:tableStyleId>{5C22544A-7EE6-4342-B048-85BDC9FD1C3A}</a:tableStyleId>
              </a:tblPr>
              <a:tblGrid>
                <a:gridCol w="2175521"/>
                <a:gridCol w="2763421"/>
                <a:gridCol w="838404"/>
                <a:gridCol w="1953491"/>
              </a:tblGrid>
              <a:tr h="294586">
                <a:tc>
                  <a:txBody>
                    <a:bodyPr/>
                    <a:lstStyle/>
                    <a:p>
                      <a:pPr algn="just">
                        <a:spcAft>
                          <a:spcPts val="0"/>
                        </a:spcAft>
                      </a:pPr>
                      <a:r>
                        <a:rPr lang="en-GB" sz="1600" b="1" dirty="0">
                          <a:effectLst/>
                        </a:rPr>
                        <a:t>Issues</a:t>
                      </a:r>
                      <a:endParaRPr lang="en-GB" sz="1600" b="1" dirty="0">
                        <a:effectLst/>
                        <a:latin typeface="Times New Roman"/>
                        <a:ea typeface="Times New Roman"/>
                      </a:endParaRPr>
                    </a:p>
                  </a:txBody>
                  <a:tcPr marL="36703" marR="36703" marT="0" marB="0"/>
                </a:tc>
                <a:tc>
                  <a:txBody>
                    <a:bodyPr/>
                    <a:lstStyle/>
                    <a:p>
                      <a:pPr algn="just">
                        <a:spcAft>
                          <a:spcPts val="0"/>
                        </a:spcAft>
                      </a:pPr>
                      <a:r>
                        <a:rPr lang="en-GB" sz="1600" b="1">
                          <a:effectLst/>
                        </a:rPr>
                        <a:t>Action required</a:t>
                      </a:r>
                      <a:endParaRPr lang="en-GB" sz="1600" b="1">
                        <a:effectLst/>
                        <a:latin typeface="Times New Roman"/>
                        <a:ea typeface="Times New Roman"/>
                      </a:endParaRPr>
                    </a:p>
                  </a:txBody>
                  <a:tcPr marL="36703" marR="36703" marT="0" marB="0"/>
                </a:tc>
                <a:tc>
                  <a:txBody>
                    <a:bodyPr/>
                    <a:lstStyle/>
                    <a:p>
                      <a:pPr algn="just">
                        <a:spcAft>
                          <a:spcPts val="0"/>
                        </a:spcAft>
                      </a:pPr>
                      <a:r>
                        <a:rPr lang="en-GB" sz="1600" b="1">
                          <a:effectLst/>
                        </a:rPr>
                        <a:t>By when</a:t>
                      </a:r>
                      <a:endParaRPr lang="en-GB" sz="1600" b="1">
                        <a:effectLst/>
                        <a:latin typeface="Times New Roman"/>
                        <a:ea typeface="Times New Roman"/>
                      </a:endParaRPr>
                    </a:p>
                  </a:txBody>
                  <a:tcPr marL="36703" marR="36703" marT="0" marB="0"/>
                </a:tc>
                <a:tc>
                  <a:txBody>
                    <a:bodyPr/>
                    <a:lstStyle/>
                    <a:p>
                      <a:pPr>
                        <a:spcAft>
                          <a:spcPts val="0"/>
                        </a:spcAft>
                      </a:pPr>
                      <a:r>
                        <a:rPr lang="en-GB" sz="1600" b="1" dirty="0">
                          <a:effectLst/>
                        </a:rPr>
                        <a:t>Named person responsible </a:t>
                      </a:r>
                      <a:endParaRPr lang="en-GB" sz="1600" b="1" dirty="0">
                        <a:effectLst/>
                        <a:latin typeface="Times New Roman"/>
                        <a:ea typeface="Times New Roman"/>
                      </a:endParaRPr>
                    </a:p>
                  </a:txBody>
                  <a:tcPr marL="36703" marR="36703" marT="0" marB="0"/>
                </a:tc>
              </a:tr>
              <a:tr h="588522">
                <a:tc>
                  <a:txBody>
                    <a:bodyPr/>
                    <a:lstStyle/>
                    <a:p>
                      <a:pPr>
                        <a:spcAft>
                          <a:spcPts val="0"/>
                        </a:spcAft>
                      </a:pPr>
                      <a:r>
                        <a:rPr lang="en-GB" sz="1400" dirty="0">
                          <a:effectLst/>
                        </a:rPr>
                        <a:t>Traumatic travel</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Counselling</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20.10.15</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PA/GP to refer CAMHS</a:t>
                      </a:r>
                      <a:endParaRPr lang="en-GB" sz="1400">
                        <a:effectLst/>
                        <a:latin typeface="Times New Roman"/>
                        <a:ea typeface="Times New Roman"/>
                      </a:endParaRPr>
                    </a:p>
                  </a:txBody>
                  <a:tcPr marL="36703" marR="36703" marT="0" marB="0"/>
                </a:tc>
              </a:tr>
              <a:tr h="588522">
                <a:tc>
                  <a:txBody>
                    <a:bodyPr/>
                    <a:lstStyle/>
                    <a:p>
                      <a:pPr>
                        <a:spcAft>
                          <a:spcPts val="0"/>
                        </a:spcAft>
                      </a:pPr>
                      <a:r>
                        <a:rPr lang="en-GB" sz="1400" dirty="0">
                          <a:effectLst/>
                        </a:rPr>
                        <a:t>Rotten teeth</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Dentist appointment</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20.1015</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PA to arrange visit when has a permanent address</a:t>
                      </a:r>
                      <a:endParaRPr lang="en-GB" sz="1400">
                        <a:effectLst/>
                        <a:latin typeface="Times New Roman"/>
                        <a:ea typeface="Times New Roman"/>
                      </a:endParaRPr>
                    </a:p>
                  </a:txBody>
                  <a:tcPr marL="36703" marR="36703" marT="0" marB="0"/>
                </a:tc>
              </a:tr>
              <a:tr h="354929">
                <a:tc>
                  <a:txBody>
                    <a:bodyPr/>
                    <a:lstStyle/>
                    <a:p>
                      <a:pPr>
                        <a:spcAft>
                          <a:spcPts val="0"/>
                        </a:spcAft>
                      </a:pPr>
                      <a:r>
                        <a:rPr lang="en-GB" sz="1400">
                          <a:effectLst/>
                        </a:rPr>
                        <a:t>Fracture of the left tibia (possibly)</a:t>
                      </a:r>
                      <a:endParaRPr lang="en-GB" sz="1400">
                        <a:effectLst/>
                        <a:latin typeface="Times New Roman"/>
                        <a:ea typeface="Times New Roman"/>
                      </a:endParaRPr>
                    </a:p>
                  </a:txBody>
                  <a:tcPr marL="36703" marR="36703" marT="0" marB="0"/>
                </a:tc>
                <a:tc>
                  <a:txBody>
                    <a:bodyPr/>
                    <a:lstStyle/>
                    <a:p>
                      <a:pPr>
                        <a:spcAft>
                          <a:spcPts val="0"/>
                        </a:spcAft>
                      </a:pPr>
                      <a:r>
                        <a:rPr lang="en-GB" sz="1400" dirty="0">
                          <a:effectLst/>
                        </a:rPr>
                        <a:t>Should have x-rays and be seen by the GP</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30.9.15</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I will write to the GP requesting this</a:t>
                      </a:r>
                      <a:endParaRPr lang="en-GB" sz="1400">
                        <a:effectLst/>
                        <a:latin typeface="Times New Roman"/>
                        <a:ea typeface="Times New Roman"/>
                      </a:endParaRPr>
                    </a:p>
                  </a:txBody>
                  <a:tcPr marL="36703" marR="36703" marT="0" marB="0"/>
                </a:tc>
              </a:tr>
              <a:tr h="354929">
                <a:tc>
                  <a:txBody>
                    <a:bodyPr/>
                    <a:lstStyle/>
                    <a:p>
                      <a:pPr>
                        <a:spcAft>
                          <a:spcPts val="0"/>
                        </a:spcAft>
                      </a:pPr>
                      <a:r>
                        <a:rPr lang="en-GB" sz="1400">
                          <a:effectLst/>
                        </a:rPr>
                        <a:t>He can only see fingers with the left eye</a:t>
                      </a:r>
                      <a:endParaRPr lang="en-GB" sz="1400">
                        <a:effectLst/>
                        <a:latin typeface="Times New Roman"/>
                        <a:ea typeface="Times New Roman"/>
                      </a:endParaRPr>
                    </a:p>
                  </a:txBody>
                  <a:tcPr marL="36703" marR="36703" marT="0" marB="0"/>
                </a:tc>
                <a:tc>
                  <a:txBody>
                    <a:bodyPr/>
                    <a:lstStyle/>
                    <a:p>
                      <a:pPr>
                        <a:spcAft>
                          <a:spcPts val="0"/>
                        </a:spcAft>
                      </a:pPr>
                      <a:r>
                        <a:rPr lang="en-GB" sz="1400" dirty="0">
                          <a:effectLst/>
                        </a:rPr>
                        <a:t>Vision test, see GP</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20.10.15</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PA to take to Optician</a:t>
                      </a:r>
                      <a:endParaRPr lang="en-GB" sz="1400">
                        <a:effectLst/>
                        <a:latin typeface="Times New Roman"/>
                        <a:ea typeface="Times New Roman"/>
                      </a:endParaRPr>
                    </a:p>
                  </a:txBody>
                  <a:tcPr marL="36703" marR="36703" marT="0" marB="0"/>
                </a:tc>
              </a:tr>
              <a:tr h="354929">
                <a:tc>
                  <a:txBody>
                    <a:bodyPr/>
                    <a:lstStyle/>
                    <a:p>
                      <a:pPr>
                        <a:spcAft>
                          <a:spcPts val="0"/>
                        </a:spcAft>
                      </a:pPr>
                      <a:r>
                        <a:rPr lang="en-GB" sz="1400">
                          <a:effectLst/>
                        </a:rPr>
                        <a:t>Hearing</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Has never been tested he needs a hearing screen</a:t>
                      </a:r>
                      <a:endParaRPr lang="en-GB" sz="1400">
                        <a:effectLst/>
                        <a:latin typeface="Times New Roman"/>
                        <a:ea typeface="Times New Roman"/>
                      </a:endParaRPr>
                    </a:p>
                  </a:txBody>
                  <a:tcPr marL="36703" marR="36703" marT="0" marB="0"/>
                </a:tc>
                <a:tc>
                  <a:txBody>
                    <a:bodyPr/>
                    <a:lstStyle/>
                    <a:p>
                      <a:pPr>
                        <a:spcAft>
                          <a:spcPts val="0"/>
                        </a:spcAft>
                      </a:pPr>
                      <a:r>
                        <a:rPr lang="en-GB" sz="1400" dirty="0">
                          <a:effectLst/>
                        </a:rPr>
                        <a:t>20.10.15</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I will write to the GP to request hearing screen</a:t>
                      </a:r>
                      <a:endParaRPr lang="en-GB" sz="1400" dirty="0">
                        <a:effectLst/>
                        <a:latin typeface="Times New Roman"/>
                        <a:ea typeface="Times New Roman"/>
                      </a:endParaRPr>
                    </a:p>
                  </a:txBody>
                  <a:tcPr marL="36703" marR="36703" marT="0" marB="0"/>
                </a:tc>
              </a:tr>
              <a:tr h="354929">
                <a:tc>
                  <a:txBody>
                    <a:bodyPr/>
                    <a:lstStyle/>
                    <a:p>
                      <a:pPr>
                        <a:spcAft>
                          <a:spcPts val="0"/>
                        </a:spcAft>
                      </a:pPr>
                      <a:r>
                        <a:rPr lang="en-GB" sz="1400" dirty="0">
                          <a:effectLst/>
                        </a:rPr>
                        <a:t>Tuberculosis</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He will need a Heaf test</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20.10.15</a:t>
                      </a:r>
                      <a:endParaRPr lang="en-GB" sz="1400">
                        <a:effectLst/>
                        <a:latin typeface="Times New Roman"/>
                        <a:ea typeface="Times New Roman"/>
                      </a:endParaRPr>
                    </a:p>
                  </a:txBody>
                  <a:tcPr marL="36703" marR="36703" marT="0" marB="0"/>
                </a:tc>
                <a:tc>
                  <a:txBody>
                    <a:bodyPr/>
                    <a:lstStyle/>
                    <a:p>
                      <a:pPr>
                        <a:spcAft>
                          <a:spcPts val="0"/>
                        </a:spcAft>
                      </a:pPr>
                      <a:r>
                        <a:rPr lang="en-GB" sz="1400">
                          <a:effectLst/>
                        </a:rPr>
                        <a:t>I will write to the GP to request a heaf test</a:t>
                      </a:r>
                      <a:endParaRPr lang="en-GB" sz="1400">
                        <a:effectLst/>
                        <a:latin typeface="Times New Roman"/>
                        <a:ea typeface="Times New Roman"/>
                      </a:endParaRPr>
                    </a:p>
                  </a:txBody>
                  <a:tcPr marL="36703" marR="36703" marT="0" marB="0"/>
                </a:tc>
              </a:tr>
              <a:tr h="354929">
                <a:tc>
                  <a:txBody>
                    <a:bodyPr/>
                    <a:lstStyle/>
                    <a:p>
                      <a:pPr>
                        <a:spcAft>
                          <a:spcPts val="0"/>
                        </a:spcAft>
                      </a:pPr>
                      <a:r>
                        <a:rPr lang="en-GB" sz="1400" dirty="0">
                          <a:effectLst/>
                        </a:rPr>
                        <a:t>Vaccines</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Will need to be immunized as per the current UK immunization schedule</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20.1015</a:t>
                      </a:r>
                      <a:endParaRPr lang="en-GB" sz="1400" dirty="0">
                        <a:effectLst/>
                        <a:latin typeface="Times New Roman"/>
                        <a:ea typeface="Times New Roman"/>
                      </a:endParaRPr>
                    </a:p>
                  </a:txBody>
                  <a:tcPr marL="36703" marR="36703" marT="0" marB="0"/>
                </a:tc>
                <a:tc>
                  <a:txBody>
                    <a:bodyPr/>
                    <a:lstStyle/>
                    <a:p>
                      <a:pPr>
                        <a:spcAft>
                          <a:spcPts val="0"/>
                        </a:spcAft>
                      </a:pPr>
                      <a:r>
                        <a:rPr lang="en-GB" sz="1400">
                          <a:effectLst/>
                        </a:rPr>
                        <a:t>I will write to the GP to request</a:t>
                      </a:r>
                      <a:endParaRPr lang="en-GB" sz="1400">
                        <a:effectLst/>
                        <a:latin typeface="Times New Roman"/>
                        <a:ea typeface="Times New Roman"/>
                      </a:endParaRPr>
                    </a:p>
                  </a:txBody>
                  <a:tcPr marL="36703" marR="36703" marT="0" marB="0"/>
                </a:tc>
              </a:tr>
              <a:tr h="523766">
                <a:tc>
                  <a:txBody>
                    <a:bodyPr/>
                    <a:lstStyle/>
                    <a:p>
                      <a:pPr>
                        <a:spcAft>
                          <a:spcPts val="0"/>
                        </a:spcAft>
                      </a:pPr>
                      <a:endParaRPr lang="en-GB" sz="1400" dirty="0">
                        <a:effectLst/>
                        <a:latin typeface="Times New Roman"/>
                        <a:ea typeface="Times New Roman"/>
                      </a:endParaRPr>
                    </a:p>
                  </a:txBody>
                  <a:tcPr marL="36703" marR="36703" marT="0" marB="0"/>
                </a:tc>
                <a:tc>
                  <a:txBody>
                    <a:bodyPr/>
                    <a:lstStyle/>
                    <a:p>
                      <a:pPr>
                        <a:spcAft>
                          <a:spcPts val="0"/>
                        </a:spcAft>
                      </a:pPr>
                      <a:endParaRPr lang="en-GB" sz="1400" dirty="0">
                        <a:effectLst/>
                        <a:latin typeface="Times New Roman"/>
                        <a:ea typeface="Times New Roman"/>
                      </a:endParaRPr>
                    </a:p>
                  </a:txBody>
                  <a:tcPr marL="36703" marR="36703" marT="0" marB="0"/>
                </a:tc>
                <a:tc>
                  <a:txBody>
                    <a:bodyPr/>
                    <a:lstStyle/>
                    <a:p>
                      <a:pPr>
                        <a:spcAft>
                          <a:spcPts val="0"/>
                        </a:spcAft>
                      </a:pPr>
                      <a:endParaRPr lang="en-GB" sz="1400" dirty="0">
                        <a:effectLst/>
                        <a:latin typeface="Times New Roman"/>
                        <a:ea typeface="Times New Roman"/>
                      </a:endParaRPr>
                    </a:p>
                  </a:txBody>
                  <a:tcPr marL="36703" marR="36703" marT="0" marB="0"/>
                </a:tc>
                <a:tc>
                  <a:txBody>
                    <a:bodyPr/>
                    <a:lstStyle/>
                    <a:p>
                      <a:pPr>
                        <a:spcAft>
                          <a:spcPts val="0"/>
                        </a:spcAft>
                      </a:pPr>
                      <a:endParaRPr lang="en-GB" sz="1400" dirty="0">
                        <a:effectLst/>
                        <a:latin typeface="Times New Roman"/>
                        <a:ea typeface="Times New Roman"/>
                      </a:endParaRPr>
                    </a:p>
                  </a:txBody>
                  <a:tcPr marL="36703" marR="36703" marT="0" marB="0"/>
                </a:tc>
              </a:tr>
              <a:tr h="872943">
                <a:tc>
                  <a:txBody>
                    <a:bodyPr/>
                    <a:lstStyle/>
                    <a:p>
                      <a:pPr>
                        <a:spcAft>
                          <a:spcPts val="0"/>
                        </a:spcAft>
                      </a:pPr>
                      <a:r>
                        <a:rPr lang="en-GB" sz="1400" dirty="0">
                          <a:effectLst/>
                        </a:rPr>
                        <a:t>Screening for blood borne viruses</a:t>
                      </a:r>
                    </a:p>
                    <a:p>
                      <a:pPr>
                        <a:spcAft>
                          <a:spcPts val="0"/>
                        </a:spcAft>
                      </a:pPr>
                      <a:r>
                        <a:rPr lang="en-GB" sz="1400" dirty="0">
                          <a:effectLst/>
                        </a:rPr>
                        <a:t>  </a:t>
                      </a:r>
                    </a:p>
                    <a:p>
                      <a:pPr>
                        <a:spcAft>
                          <a:spcPts val="0"/>
                        </a:spcAft>
                      </a:pPr>
                      <a:r>
                        <a:rPr lang="en-GB" sz="1400" dirty="0">
                          <a:effectLst/>
                        </a:rPr>
                        <a:t>Life skills</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HIV , Hepatitis B, Hepatitis C and syphilis</a:t>
                      </a:r>
                    </a:p>
                    <a:p>
                      <a:pPr>
                        <a:spcAft>
                          <a:spcPts val="0"/>
                        </a:spcAft>
                      </a:pPr>
                      <a:r>
                        <a:rPr lang="en-GB" sz="1400" dirty="0">
                          <a:effectLst/>
                        </a:rPr>
                        <a:t> </a:t>
                      </a:r>
                    </a:p>
                    <a:p>
                      <a:pPr>
                        <a:spcAft>
                          <a:spcPts val="0"/>
                        </a:spcAft>
                      </a:pPr>
                      <a:r>
                        <a:rPr lang="en-GB" sz="1400" dirty="0">
                          <a:effectLst/>
                        </a:rPr>
                        <a:t> </a:t>
                      </a:r>
                      <a:r>
                        <a:rPr lang="en-GB" sz="1400" dirty="0" smtClean="0">
                          <a:effectLst/>
                        </a:rPr>
                        <a:t>To </a:t>
                      </a:r>
                      <a:r>
                        <a:rPr lang="en-GB" sz="1400" dirty="0">
                          <a:effectLst/>
                        </a:rPr>
                        <a:t>develop life skills </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20.10.15</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ongoing</a:t>
                      </a:r>
                      <a:endParaRPr lang="en-GB" sz="1400" dirty="0">
                        <a:effectLst/>
                        <a:latin typeface="Times New Roman"/>
                        <a:ea typeface="Times New Roman"/>
                      </a:endParaRPr>
                    </a:p>
                  </a:txBody>
                  <a:tcPr marL="36703" marR="36703" marT="0" marB="0"/>
                </a:tc>
                <a:tc>
                  <a:txBody>
                    <a:bodyPr/>
                    <a:lstStyle/>
                    <a:p>
                      <a:pPr>
                        <a:spcAft>
                          <a:spcPts val="0"/>
                        </a:spcAft>
                      </a:pPr>
                      <a:r>
                        <a:rPr lang="en-GB" sz="1400" dirty="0">
                          <a:effectLst/>
                        </a:rPr>
                        <a:t>I will write to the GP to request </a:t>
                      </a:r>
                      <a:endParaRPr lang="en-GB" sz="1400" dirty="0" smtClean="0">
                        <a:effectLst/>
                      </a:endParaRPr>
                    </a:p>
                    <a:p>
                      <a:pPr>
                        <a:spcAft>
                          <a:spcPts val="0"/>
                        </a:spcAft>
                      </a:pPr>
                      <a:r>
                        <a:rPr lang="en-GB" sz="1400" dirty="0">
                          <a:effectLst/>
                        </a:rPr>
                        <a:t> </a:t>
                      </a:r>
                    </a:p>
                    <a:p>
                      <a:pPr>
                        <a:spcAft>
                          <a:spcPts val="0"/>
                        </a:spcAft>
                      </a:pPr>
                      <a:r>
                        <a:rPr lang="en-GB" sz="1400" dirty="0">
                          <a:effectLst/>
                        </a:rPr>
                        <a:t>PA/SW/Millbank </a:t>
                      </a:r>
                      <a:endParaRPr lang="en-GB" sz="1400" dirty="0">
                        <a:effectLst/>
                        <a:latin typeface="Times New Roman"/>
                        <a:ea typeface="Times New Roman"/>
                      </a:endParaRPr>
                    </a:p>
                  </a:txBody>
                  <a:tcPr marL="36703" marR="36703" marT="0" marB="0"/>
                </a:tc>
              </a:tr>
            </a:tbl>
          </a:graphicData>
        </a:graphic>
      </p:graphicFrame>
    </p:spTree>
    <p:extLst>
      <p:ext uri="{BB962C8B-B14F-4D97-AF65-F5344CB8AC3E}">
        <p14:creationId xmlns:p14="http://schemas.microsoft.com/office/powerpoint/2010/main" val="338814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Unmet health needs/risks</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Immunisations – majority have no information</a:t>
            </a:r>
            <a:endParaRPr lang="en-GB" dirty="0"/>
          </a:p>
          <a:p>
            <a:r>
              <a:rPr lang="en-GB" dirty="0" smtClean="0"/>
              <a:t>TB</a:t>
            </a:r>
          </a:p>
          <a:p>
            <a:r>
              <a:rPr lang="en-GB" dirty="0" smtClean="0"/>
              <a:t>Blood </a:t>
            </a:r>
            <a:r>
              <a:rPr lang="en-GB" dirty="0"/>
              <a:t>B</a:t>
            </a:r>
            <a:r>
              <a:rPr lang="en-GB" dirty="0" smtClean="0"/>
              <a:t>orne viruses</a:t>
            </a:r>
          </a:p>
          <a:p>
            <a:r>
              <a:rPr lang="en-GB" dirty="0" smtClean="0"/>
              <a:t>Sickle cell</a:t>
            </a:r>
          </a:p>
          <a:p>
            <a:r>
              <a:rPr lang="en-GB" dirty="0" smtClean="0"/>
              <a:t>Emotional/Mental health</a:t>
            </a:r>
          </a:p>
          <a:p>
            <a:r>
              <a:rPr lang="en-GB" dirty="0" smtClean="0"/>
              <a:t>Anaemia </a:t>
            </a:r>
            <a:endParaRPr lang="en-GB" dirty="0"/>
          </a:p>
        </p:txBody>
      </p:sp>
    </p:spTree>
    <p:extLst>
      <p:ext uri="{BB962C8B-B14F-4D97-AF65-F5344CB8AC3E}">
        <p14:creationId xmlns:p14="http://schemas.microsoft.com/office/powerpoint/2010/main" val="3660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Safeguarding Issues</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Remember their vulnerabilities and risks of:</a:t>
            </a:r>
          </a:p>
          <a:p>
            <a:r>
              <a:rPr lang="en-GB" dirty="0" smtClean="0"/>
              <a:t>Trafficking</a:t>
            </a:r>
          </a:p>
          <a:p>
            <a:r>
              <a:rPr lang="en-GB" dirty="0" smtClean="0"/>
              <a:t>Missing</a:t>
            </a:r>
          </a:p>
          <a:p>
            <a:r>
              <a:rPr lang="en-GB" dirty="0" smtClean="0"/>
              <a:t>Child Sexual Exploitation</a:t>
            </a:r>
            <a:endParaRPr lang="en-GB" dirty="0"/>
          </a:p>
          <a:p>
            <a:r>
              <a:rPr lang="en-GB" dirty="0" smtClean="0"/>
              <a:t>Female Genital Mutilation</a:t>
            </a:r>
          </a:p>
          <a:p>
            <a:r>
              <a:rPr lang="en-GB" dirty="0" smtClean="0"/>
              <a:t>Radicalisation/PREVENT</a:t>
            </a:r>
            <a:endParaRPr lang="en-GB" dirty="0"/>
          </a:p>
        </p:txBody>
      </p:sp>
    </p:spTree>
    <p:extLst>
      <p:ext uri="{BB962C8B-B14F-4D97-AF65-F5344CB8AC3E}">
        <p14:creationId xmlns:p14="http://schemas.microsoft.com/office/powerpoint/2010/main" val="46892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Legal Definitions </a:t>
            </a:r>
            <a:endParaRPr lang="en-GB"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t>Asylum Seeker:</a:t>
            </a:r>
            <a:r>
              <a:rPr lang="en-GB" dirty="0"/>
              <a:t> </a:t>
            </a:r>
            <a:r>
              <a:rPr lang="en-GB" dirty="0" smtClean="0"/>
              <a:t>applies to be given refugee status under the terms of the 1951 UNHCR Convention</a:t>
            </a:r>
          </a:p>
          <a:p>
            <a:r>
              <a:rPr lang="en-GB" b="1" dirty="0" smtClean="0"/>
              <a:t>UASC: </a:t>
            </a:r>
            <a:r>
              <a:rPr lang="en-GB" dirty="0" smtClean="0"/>
              <a:t>A person who, at the time of making their asylum application is under 18 years of age or who, in the absence of documentary evidence, appears to be under that age and who is applying for asylum in his/her own right and is without a family member (s) or guardian (s) to turn to in this country</a:t>
            </a:r>
            <a:endParaRPr lang="en-GB" b="1" dirty="0"/>
          </a:p>
        </p:txBody>
      </p:sp>
    </p:spTree>
    <p:extLst>
      <p:ext uri="{BB962C8B-B14F-4D97-AF65-F5344CB8AC3E}">
        <p14:creationId xmlns:p14="http://schemas.microsoft.com/office/powerpoint/2010/main" val="2831253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solidFill>
                  <a:schemeClr val="accent1"/>
                </a:solidFill>
              </a:rPr>
              <a:t>What we need from Primary Care Services</a:t>
            </a:r>
            <a:r>
              <a:rPr lang="en-GB" dirty="0" smtClean="0">
                <a:solidFill>
                  <a:schemeClr val="accent1"/>
                </a:solidFill>
              </a:rPr>
              <a:t/>
            </a:r>
            <a:br>
              <a:rPr lang="en-GB" dirty="0" smtClean="0">
                <a:solidFill>
                  <a:schemeClr val="accent1"/>
                </a:solidFill>
              </a:rPr>
            </a:b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UASC to have </a:t>
            </a:r>
            <a:r>
              <a:rPr lang="en-GB" b="1" dirty="0" smtClean="0"/>
              <a:t>permanent</a:t>
            </a:r>
            <a:r>
              <a:rPr lang="en-GB" dirty="0" smtClean="0"/>
              <a:t> GP registration</a:t>
            </a:r>
          </a:p>
          <a:p>
            <a:r>
              <a:rPr lang="en-GB" dirty="0" smtClean="0"/>
              <a:t>To hold the primary care record but enable this to be shared with the UASC</a:t>
            </a:r>
          </a:p>
          <a:p>
            <a:r>
              <a:rPr lang="en-GB" dirty="0" smtClean="0"/>
              <a:t>Action/follow up the </a:t>
            </a:r>
            <a:r>
              <a:rPr lang="en-GB" b="1" dirty="0" smtClean="0"/>
              <a:t>Health Care Plan</a:t>
            </a:r>
          </a:p>
          <a:p>
            <a:r>
              <a:rPr lang="en-GB" b="1" dirty="0" smtClean="0"/>
              <a:t>Feedback</a:t>
            </a:r>
            <a:r>
              <a:rPr lang="en-GB" dirty="0" smtClean="0"/>
              <a:t> to UASC Health team/Council UASC team – results, outcomes etc.</a:t>
            </a:r>
          </a:p>
          <a:p>
            <a:r>
              <a:rPr lang="en-GB" dirty="0" smtClean="0"/>
              <a:t>Make onward </a:t>
            </a:r>
            <a:r>
              <a:rPr lang="en-GB" b="1" dirty="0" smtClean="0"/>
              <a:t>referrals</a:t>
            </a:r>
            <a:endParaRPr lang="en-GB" b="1" dirty="0"/>
          </a:p>
        </p:txBody>
      </p:sp>
    </p:spTree>
    <p:extLst>
      <p:ext uri="{BB962C8B-B14F-4D97-AF65-F5344CB8AC3E}">
        <p14:creationId xmlns:p14="http://schemas.microsoft.com/office/powerpoint/2010/main" val="1630025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What can we do?</a:t>
            </a:r>
            <a:endParaRPr lang="en-GB" dirty="0">
              <a:solidFill>
                <a:schemeClr val="accent1"/>
              </a:solidFill>
            </a:endParaRPr>
          </a:p>
        </p:txBody>
      </p:sp>
      <p:sp>
        <p:nvSpPr>
          <p:cNvPr id="3" name="Content Placeholder 2"/>
          <p:cNvSpPr>
            <a:spLocks noGrp="1"/>
          </p:cNvSpPr>
          <p:nvPr>
            <p:ph idx="1"/>
          </p:nvPr>
        </p:nvSpPr>
        <p:spPr/>
        <p:txBody>
          <a:bodyPr/>
          <a:lstStyle/>
          <a:p>
            <a:r>
              <a:rPr lang="en-GB" dirty="0" smtClean="0"/>
              <a:t>Undertake a holistic assessment of the UASC’s health </a:t>
            </a:r>
          </a:p>
          <a:p>
            <a:r>
              <a:rPr lang="en-GB" dirty="0" smtClean="0"/>
              <a:t>Identify actions</a:t>
            </a:r>
          </a:p>
          <a:p>
            <a:r>
              <a:rPr lang="en-GB" dirty="0" smtClean="0"/>
              <a:t>Highlight need for other services e.g. dental, vision, LAC CAMHs, specialist services</a:t>
            </a:r>
          </a:p>
          <a:p>
            <a:r>
              <a:rPr lang="en-GB" dirty="0" smtClean="0"/>
              <a:t>With your help develop a greater understanding of UASC’s health needs</a:t>
            </a:r>
            <a:endParaRPr lang="en-GB" dirty="0"/>
          </a:p>
        </p:txBody>
      </p:sp>
    </p:spTree>
    <p:extLst>
      <p:ext uri="{BB962C8B-B14F-4D97-AF65-F5344CB8AC3E}">
        <p14:creationId xmlns:p14="http://schemas.microsoft.com/office/powerpoint/2010/main" val="1320050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463"/>
            <a:ext cx="8229600" cy="509451"/>
          </a:xfrm>
        </p:spPr>
        <p:txBody>
          <a:bodyPr>
            <a:normAutofit fontScale="90000"/>
          </a:bodyPr>
          <a:lstStyle/>
          <a:p>
            <a:pPr algn="ctr"/>
            <a:r>
              <a:rPr lang="en-GB" dirty="0" smtClean="0">
                <a:solidFill>
                  <a:schemeClr val="accent1"/>
                </a:solidFill>
              </a:rPr>
              <a:t>Useful Websites</a:t>
            </a:r>
            <a:endParaRPr lang="en-GB" dirty="0">
              <a:solidFill>
                <a:schemeClr val="accent1"/>
              </a:solidFill>
            </a:endParaRPr>
          </a:p>
        </p:txBody>
      </p:sp>
      <p:sp>
        <p:nvSpPr>
          <p:cNvPr id="4" name="Content Placeholder 3"/>
          <p:cNvSpPr>
            <a:spLocks noGrp="1"/>
          </p:cNvSpPr>
          <p:nvPr>
            <p:ph sz="half" idx="1"/>
          </p:nvPr>
        </p:nvSpPr>
        <p:spPr/>
        <p:txBody>
          <a:bodyPr>
            <a:normAutofit lnSpcReduction="10000"/>
          </a:bodyPr>
          <a:lstStyle/>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3"/>
              </a:rPr>
              <a:t>www.amnesty.org.uk</a:t>
            </a:r>
            <a:r>
              <a:rPr lang="en-US" altLang="en-US" sz="1200" kern="0" dirty="0">
                <a:latin typeface="Verdana"/>
              </a:rPr>
              <a:t> (Amnesty International)</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4"/>
              </a:rPr>
              <a:t>www.asylumaid.org.uk</a:t>
            </a:r>
            <a:r>
              <a:rPr lang="en-US" altLang="en-US" sz="1200" kern="0" dirty="0">
                <a:latin typeface="Verdana"/>
              </a:rPr>
              <a:t> (Asylum Aid)</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5"/>
              </a:rPr>
              <a:t>www.asylumscotland.org.uk</a:t>
            </a:r>
            <a:r>
              <a:rPr lang="en-US" altLang="en-US" sz="1200" kern="0" dirty="0">
                <a:latin typeface="Verdana"/>
              </a:rPr>
              <a:t> (Scottish Asylum Seekers Consortium)</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6"/>
              </a:rPr>
              <a:t>www.baaf.org.uk</a:t>
            </a:r>
            <a:r>
              <a:rPr lang="en-US" altLang="en-US" sz="1200" kern="0" dirty="0">
                <a:latin typeface="Verdana"/>
              </a:rPr>
              <a:t> (British Association for Adoption and Fostering)</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7"/>
              </a:rPr>
              <a:t>www.childrenslegalcentre.com</a:t>
            </a:r>
            <a:r>
              <a:rPr lang="en-GB" altLang="en-US" sz="1200" kern="0" dirty="0">
                <a:latin typeface="Verdana"/>
              </a:rPr>
              <a:t> (Children’s Legal Centre)</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8"/>
              </a:rPr>
              <a:t>www.childrenssociety.org.uk/asylum</a:t>
            </a:r>
            <a:r>
              <a:rPr lang="en-GB" altLang="en-US" sz="1200" kern="0" dirty="0">
                <a:latin typeface="Verdana"/>
              </a:rPr>
              <a:t> (Children’s Society)</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9"/>
              </a:rPr>
              <a:t>www.coramvoice.org.uk</a:t>
            </a:r>
            <a:r>
              <a:rPr lang="en-GB" altLang="en-US" sz="1200" kern="0" dirty="0">
                <a:latin typeface="Verdana"/>
              </a:rPr>
              <a:t> </a:t>
            </a:r>
            <a:endParaRPr lang="en-US" altLang="en-US" sz="1200" kern="0" dirty="0">
              <a:latin typeface="Verdana"/>
            </a:endParaRP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0"/>
              </a:rPr>
              <a:t>www.ecre.org</a:t>
            </a:r>
            <a:r>
              <a:rPr lang="en-US" altLang="en-US" sz="1200" kern="0" dirty="0">
                <a:latin typeface="Verdana"/>
              </a:rPr>
              <a:t> (European Council on Refugees and Exile)</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1"/>
              </a:rPr>
              <a:t>www.indhomeoffice.gov.uk/</a:t>
            </a:r>
            <a:r>
              <a:rPr lang="en-US" altLang="en-US" sz="1200" kern="0" dirty="0">
                <a:latin typeface="Verdana"/>
              </a:rPr>
              <a:t> (Home Office)</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2"/>
              </a:rPr>
              <a:t>www.homebeats.co.uk</a:t>
            </a:r>
            <a:r>
              <a:rPr lang="en-US" altLang="en-US" sz="1200" kern="0" dirty="0">
                <a:latin typeface="Verdana"/>
              </a:rPr>
              <a:t> (Institute of Race Relations online resources)</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3"/>
              </a:rPr>
              <a:t>www.iasuk.org/</a:t>
            </a:r>
            <a:r>
              <a:rPr lang="en-US" altLang="en-US" sz="1200" kern="0" dirty="0">
                <a:latin typeface="Verdana"/>
              </a:rPr>
              <a:t> (Immigration Advisory Service)</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4"/>
              </a:rPr>
              <a:t>www.immigrationindex.org</a:t>
            </a:r>
            <a:r>
              <a:rPr lang="en-US" altLang="en-US" sz="1200" kern="0" dirty="0">
                <a:latin typeface="Verdana"/>
              </a:rPr>
              <a:t> (Immigration resource directory including international news archives)</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5"/>
              </a:rPr>
              <a:t>www.irr.org.uk</a:t>
            </a:r>
            <a:r>
              <a:rPr lang="en-US" altLang="en-US" sz="1200" kern="0" dirty="0">
                <a:latin typeface="Verdana"/>
              </a:rPr>
              <a:t> (Institute of Race Relations – site to access SAD (Schools Against Deportation</a:t>
            </a:r>
            <a:endParaRPr lang="en-GB" sz="1200" dirty="0"/>
          </a:p>
        </p:txBody>
      </p:sp>
      <p:sp>
        <p:nvSpPr>
          <p:cNvPr id="5" name="Content Placeholder 4"/>
          <p:cNvSpPr>
            <a:spLocks noGrp="1"/>
          </p:cNvSpPr>
          <p:nvPr>
            <p:ph sz="half" idx="2"/>
          </p:nvPr>
        </p:nvSpPr>
        <p:spPr/>
        <p:txBody>
          <a:bodyPr>
            <a:normAutofit lnSpcReduction="10000"/>
          </a:bodyPr>
          <a:lstStyle/>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6"/>
              </a:rPr>
              <a:t>www.jcwi.org.uk</a:t>
            </a:r>
            <a:r>
              <a:rPr lang="en-US" altLang="en-US" sz="1200" kern="0" dirty="0">
                <a:latin typeface="Verdana"/>
              </a:rPr>
              <a:t> (Joint Council for the Welfare of Immigrants)</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17"/>
              </a:rPr>
              <a:t>www.jrf.org.uk</a:t>
            </a:r>
            <a:r>
              <a:rPr lang="en-GB" altLang="en-US" sz="1200" kern="0" dirty="0">
                <a:latin typeface="Verdana"/>
              </a:rPr>
              <a:t> (Joseph Roundtree Foundation)</a:t>
            </a:r>
            <a:endParaRPr lang="en-US" altLang="en-US" sz="1200" kern="0" dirty="0">
              <a:latin typeface="Verdana"/>
            </a:endParaRP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8"/>
              </a:rPr>
              <a:t>www.ncadc.org.uk</a:t>
            </a:r>
            <a:r>
              <a:rPr lang="en-US" altLang="en-US" sz="1200" kern="0" dirty="0">
                <a:latin typeface="Verdana"/>
              </a:rPr>
              <a:t> (National Coalition of Anti-Deportation Campaigns)</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19"/>
              </a:rPr>
              <a:t>www.paih.org</a:t>
            </a:r>
            <a:r>
              <a:rPr lang="en-US" altLang="en-US" sz="1200" kern="0" dirty="0">
                <a:latin typeface="Verdana"/>
              </a:rPr>
              <a:t> (Positive Action in Housing)</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20"/>
              </a:rPr>
              <a:t>www.refugeecouncil.org.uk</a:t>
            </a:r>
            <a:r>
              <a:rPr lang="en-GB" altLang="en-US" sz="1200" kern="0" dirty="0">
                <a:latin typeface="Verdana"/>
              </a:rPr>
              <a:t> (Refugee Council)</a:t>
            </a:r>
            <a:endParaRPr lang="en-US" altLang="en-US" sz="1200" kern="0" dirty="0">
              <a:latin typeface="Verdana"/>
            </a:endParaRP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1"/>
              </a:rPr>
              <a:t>www.refugeesonline.org.uk</a:t>
            </a:r>
            <a:r>
              <a:rPr lang="en-US" altLang="en-US" sz="1200" kern="0" dirty="0">
                <a:latin typeface="Verdana"/>
              </a:rPr>
              <a:t> (Information on training for </a:t>
            </a:r>
            <a:r>
              <a:rPr lang="en-US" altLang="en-US" sz="1200" kern="0" dirty="0" smtClean="0">
                <a:latin typeface="Verdana"/>
              </a:rPr>
              <a:t>asylum seekers </a:t>
            </a:r>
            <a:r>
              <a:rPr lang="en-US" altLang="en-US" sz="1200" kern="0" dirty="0">
                <a:latin typeface="Verdana"/>
              </a:rPr>
              <a:t>and refugees in the UK)</a:t>
            </a:r>
          </a:p>
          <a:p>
            <a:pPr lvl="0" defTabSz="914400" fontAlgn="base">
              <a:lnSpc>
                <a:spcPct val="80000"/>
              </a:lnSpc>
              <a:spcAft>
                <a:spcPct val="0"/>
              </a:spcAft>
              <a:buClr>
                <a:srgbClr val="1ACE9F"/>
              </a:buClr>
              <a:buSzPct val="60000"/>
              <a:buFont typeface="Wingdings" pitchFamily="2" charset="2"/>
              <a:buChar char="n"/>
              <a:defRPr/>
            </a:pPr>
            <a:r>
              <a:rPr lang="en-GB" altLang="en-US" sz="1200" kern="0" dirty="0">
                <a:latin typeface="Verdana"/>
                <a:hlinkClick r:id="rId22"/>
              </a:rPr>
              <a:t>www.refugeewelcometrust.org.uk</a:t>
            </a:r>
            <a:r>
              <a:rPr lang="en-GB" altLang="en-US" sz="1200" kern="0" dirty="0">
                <a:latin typeface="Verdana"/>
              </a:rPr>
              <a:t> (Refugee Welcome Trust)</a:t>
            </a:r>
            <a:endParaRPr lang="en-US" altLang="en-US" sz="1200" kern="0" dirty="0">
              <a:latin typeface="Verdana"/>
            </a:endParaRP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3"/>
              </a:rPr>
              <a:t>www.rst.uk</a:t>
            </a:r>
            <a:r>
              <a:rPr lang="en-US" altLang="en-US" sz="1200" kern="0" dirty="0">
                <a:latin typeface="Verdana"/>
              </a:rPr>
              <a:t> (Refugee Survival Trust)</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4"/>
              </a:rPr>
              <a:t>www.savethechildren.org.uk</a:t>
            </a:r>
            <a:r>
              <a:rPr lang="en-US" altLang="en-US" sz="1200" kern="0" dirty="0">
                <a:latin typeface="Verdana"/>
              </a:rPr>
              <a:t> (Save the Children)</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5"/>
              </a:rPr>
              <a:t>www.scottishrefugeecouncil.org.uk/index.htm</a:t>
            </a:r>
            <a:r>
              <a:rPr lang="en-US" altLang="en-US" sz="1200" kern="0" dirty="0">
                <a:latin typeface="Verdana"/>
              </a:rPr>
              <a:t> (Scottish Refugee Council)</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6"/>
              </a:rPr>
              <a:t>www.stoptorture.org</a:t>
            </a:r>
            <a:r>
              <a:rPr lang="en-US" altLang="en-US" sz="1200" kern="0" dirty="0">
                <a:latin typeface="Verdana"/>
              </a:rPr>
              <a:t> (Amnesty site for campaign against torture)</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7"/>
              </a:rPr>
              <a:t>www.theirc.org/wcrwc</a:t>
            </a:r>
            <a:r>
              <a:rPr lang="en-US" altLang="en-US" sz="1200" kern="0" dirty="0">
                <a:latin typeface="Verdana"/>
              </a:rPr>
              <a:t> (Women's Commission for Refugee Women and Children)</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8"/>
              </a:rPr>
              <a:t>www.unhcr.ch</a:t>
            </a:r>
            <a:r>
              <a:rPr lang="en-US" altLang="en-US" sz="1200" kern="0" dirty="0">
                <a:latin typeface="Verdana"/>
              </a:rPr>
              <a:t> (United Nations High Commission for Refugees)</a:t>
            </a:r>
          </a:p>
          <a:p>
            <a:pPr lvl="0" defTabSz="914400" fontAlgn="base">
              <a:lnSpc>
                <a:spcPct val="80000"/>
              </a:lnSpc>
              <a:spcAft>
                <a:spcPct val="0"/>
              </a:spcAft>
              <a:buClr>
                <a:srgbClr val="1ACE9F"/>
              </a:buClr>
              <a:buSzPct val="60000"/>
              <a:buFont typeface="Wingdings" pitchFamily="2" charset="2"/>
              <a:buChar char="n"/>
              <a:defRPr/>
            </a:pPr>
            <a:r>
              <a:rPr lang="en-US" altLang="en-US" sz="1200" kern="0" dirty="0">
                <a:latin typeface="Verdana"/>
                <a:hlinkClick r:id="rId29"/>
              </a:rPr>
              <a:t>www.wusuk.org</a:t>
            </a:r>
            <a:r>
              <a:rPr lang="en-US" altLang="en-US" sz="1200" kern="0" dirty="0">
                <a:latin typeface="Verdana"/>
              </a:rPr>
              <a:t> (World University Service – refugee training and advice)</a:t>
            </a:r>
          </a:p>
          <a:p>
            <a:endParaRPr lang="en-GB" dirty="0"/>
          </a:p>
        </p:txBody>
      </p:sp>
    </p:spTree>
    <p:extLst>
      <p:ext uri="{BB962C8B-B14F-4D97-AF65-F5344CB8AC3E}">
        <p14:creationId xmlns:p14="http://schemas.microsoft.com/office/powerpoint/2010/main" val="2423946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GB" dirty="0" smtClean="0">
                <a:solidFill>
                  <a:schemeClr val="accent1"/>
                </a:solidFill>
              </a:rPr>
              <a:t>Looked After Children </a:t>
            </a:r>
            <a:endParaRPr lang="en-GB" dirty="0">
              <a:solidFill>
                <a:schemeClr val="accent1"/>
              </a:solidFill>
            </a:endParaRPr>
          </a:p>
        </p:txBody>
      </p:sp>
      <p:sp>
        <p:nvSpPr>
          <p:cNvPr id="7" name="Subtitle 6"/>
          <p:cNvSpPr>
            <a:spLocks noGrp="1"/>
          </p:cNvSpPr>
          <p:nvPr>
            <p:ph type="subTitle" idx="1"/>
          </p:nvPr>
        </p:nvSpPr>
        <p:spPr/>
        <p:txBody>
          <a:bodyPr/>
          <a:lstStyle/>
          <a:p>
            <a:r>
              <a:rPr lang="en-GB" dirty="0" smtClean="0"/>
              <a:t>Indigenous Population</a:t>
            </a:r>
            <a:endParaRPr lang="en-GB" dirty="0"/>
          </a:p>
        </p:txBody>
      </p:sp>
    </p:spTree>
    <p:extLst>
      <p:ext uri="{BB962C8B-B14F-4D97-AF65-F5344CB8AC3E}">
        <p14:creationId xmlns:p14="http://schemas.microsoft.com/office/powerpoint/2010/main" val="3531711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chemeClr val="accent1"/>
                </a:solidFill>
              </a:rPr>
              <a:t>Health of LAC vs. Peers</a:t>
            </a:r>
          </a:p>
        </p:txBody>
      </p:sp>
      <p:sp>
        <p:nvSpPr>
          <p:cNvPr id="3" name="Content Placeholder 2"/>
          <p:cNvSpPr>
            <a:spLocks noGrp="1"/>
          </p:cNvSpPr>
          <p:nvPr>
            <p:ph idx="1"/>
          </p:nvPr>
        </p:nvSpPr>
        <p:spPr/>
        <p:txBody>
          <a:bodyPr>
            <a:normAutofit fontScale="77500" lnSpcReduction="20000"/>
          </a:bodyPr>
          <a:lstStyle/>
          <a:p>
            <a:pPr marL="285750" lvl="0" indent="-285750">
              <a:lnSpc>
                <a:spcPct val="80000"/>
              </a:lnSpc>
              <a:buFont typeface="Arial" pitchFamily="34" charset="0"/>
              <a:buChar char="•"/>
              <a:defRPr/>
            </a:pPr>
            <a:r>
              <a:rPr lang="en-US" kern="0" dirty="0">
                <a:solidFill>
                  <a:srgbClr val="000000"/>
                </a:solidFill>
              </a:rPr>
              <a:t>Two thirds of all looked after children enter care with at least one physical health complaint</a:t>
            </a:r>
          </a:p>
          <a:p>
            <a:pPr marL="285750" lvl="0" indent="-285750">
              <a:lnSpc>
                <a:spcPct val="80000"/>
              </a:lnSpc>
              <a:buFont typeface="Arial" pitchFamily="34" charset="0"/>
              <a:buChar char="•"/>
              <a:defRPr/>
            </a:pPr>
            <a:r>
              <a:rPr lang="en-US" kern="0" dirty="0">
                <a:solidFill>
                  <a:srgbClr val="000000"/>
                </a:solidFill>
              </a:rPr>
              <a:t>Complaints include problems with speech and language, bedwetting, co-ordination difficulties and dental or vision problems</a:t>
            </a:r>
          </a:p>
          <a:p>
            <a:pPr marL="285750" lvl="0" indent="-285750">
              <a:lnSpc>
                <a:spcPct val="80000"/>
              </a:lnSpc>
              <a:buFont typeface="Arial" pitchFamily="34" charset="0"/>
              <a:buChar char="•"/>
              <a:defRPr/>
            </a:pPr>
            <a:r>
              <a:rPr lang="en-US" kern="0" dirty="0">
                <a:solidFill>
                  <a:srgbClr val="000000"/>
                </a:solidFill>
              </a:rPr>
              <a:t>Vaccination programs are incomplete and routine developmental appointments missed </a:t>
            </a:r>
          </a:p>
          <a:p>
            <a:pPr marL="285750" lvl="0" indent="-285750">
              <a:lnSpc>
                <a:spcPct val="80000"/>
              </a:lnSpc>
              <a:buFont typeface="Arial" pitchFamily="34" charset="0"/>
              <a:buChar char="•"/>
              <a:defRPr/>
            </a:pPr>
            <a:r>
              <a:rPr lang="en-US" kern="0" dirty="0">
                <a:solidFill>
                  <a:srgbClr val="000000"/>
                </a:solidFill>
              </a:rPr>
              <a:t>25% have a disability </a:t>
            </a:r>
          </a:p>
          <a:p>
            <a:pPr marL="285750" lvl="0" indent="-285750">
              <a:lnSpc>
                <a:spcPct val="80000"/>
              </a:lnSpc>
              <a:buFont typeface="Arial" pitchFamily="34" charset="0"/>
              <a:buChar char="•"/>
              <a:defRPr/>
            </a:pPr>
            <a:r>
              <a:rPr lang="en-US" kern="0" dirty="0">
                <a:solidFill>
                  <a:srgbClr val="000000"/>
                </a:solidFill>
              </a:rPr>
              <a:t>Mental health and emotional well-being found to be significant</a:t>
            </a:r>
          </a:p>
          <a:p>
            <a:pPr marL="285750" lvl="0" indent="-285750">
              <a:lnSpc>
                <a:spcPct val="80000"/>
              </a:lnSpc>
              <a:buFont typeface="Arial" pitchFamily="34" charset="0"/>
              <a:buChar char="•"/>
              <a:defRPr/>
            </a:pPr>
            <a:r>
              <a:rPr lang="en-US" kern="0" dirty="0">
                <a:solidFill>
                  <a:srgbClr val="000000"/>
                </a:solidFill>
              </a:rPr>
              <a:t>45% LAC were assessed as having a mental health disorder</a:t>
            </a:r>
          </a:p>
          <a:p>
            <a:pPr lvl="0">
              <a:lnSpc>
                <a:spcPct val="80000"/>
              </a:lnSpc>
              <a:buFont typeface="Arial" pitchFamily="34" charset="0"/>
              <a:buChar char="•"/>
              <a:defRPr/>
            </a:pPr>
            <a:r>
              <a:rPr lang="en-US" kern="0" dirty="0">
                <a:solidFill>
                  <a:srgbClr val="000000"/>
                </a:solidFill>
              </a:rPr>
              <a:t>In 5 – 10 year olds 50% of boys and 33% of girls identifiable mental health disorder</a:t>
            </a:r>
          </a:p>
          <a:p>
            <a:pPr lvl="0">
              <a:lnSpc>
                <a:spcPct val="80000"/>
              </a:lnSpc>
              <a:buFont typeface="Arial" pitchFamily="34" charset="0"/>
              <a:buChar char="•"/>
              <a:defRPr/>
            </a:pPr>
            <a:r>
              <a:rPr lang="en-US" kern="0" dirty="0">
                <a:solidFill>
                  <a:srgbClr val="000000"/>
                </a:solidFill>
              </a:rPr>
              <a:t>In 11 – 15 year olds 55% of boys and 45% of girls identifiable mental health disorder</a:t>
            </a:r>
          </a:p>
          <a:p>
            <a:endParaRPr lang="en-GB" dirty="0"/>
          </a:p>
        </p:txBody>
      </p:sp>
    </p:spTree>
    <p:extLst>
      <p:ext uri="{BB962C8B-B14F-4D97-AF65-F5344CB8AC3E}">
        <p14:creationId xmlns:p14="http://schemas.microsoft.com/office/powerpoint/2010/main" val="2670446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chemeClr val="accent1"/>
                </a:solidFill>
              </a:rPr>
              <a:t>Health of Young People Leaving Care</a:t>
            </a:r>
          </a:p>
        </p:txBody>
      </p:sp>
      <p:sp>
        <p:nvSpPr>
          <p:cNvPr id="3" name="Content Placeholder 2"/>
          <p:cNvSpPr>
            <a:spLocks noGrp="1"/>
          </p:cNvSpPr>
          <p:nvPr>
            <p:ph idx="1"/>
          </p:nvPr>
        </p:nvSpPr>
        <p:spPr/>
        <p:txBody>
          <a:bodyPr>
            <a:normAutofit fontScale="85000" lnSpcReduction="20000"/>
          </a:bodyPr>
          <a:lstStyle/>
          <a:p>
            <a:pPr lvl="0">
              <a:lnSpc>
                <a:spcPct val="105000"/>
              </a:lnSpc>
              <a:buFontTx/>
              <a:buChar char="•"/>
              <a:defRPr/>
            </a:pPr>
            <a:r>
              <a:rPr lang="en-US" kern="0" dirty="0">
                <a:solidFill>
                  <a:srgbClr val="000000"/>
                </a:solidFill>
                <a:latin typeface="Arial"/>
              </a:rPr>
              <a:t>Young people leaving care are 2.5 times more likely to become teenage parents</a:t>
            </a:r>
          </a:p>
          <a:p>
            <a:pPr lvl="0">
              <a:lnSpc>
                <a:spcPct val="105000"/>
              </a:lnSpc>
              <a:buFontTx/>
              <a:buChar char="•"/>
              <a:defRPr/>
            </a:pPr>
            <a:r>
              <a:rPr lang="en-US" kern="0" dirty="0">
                <a:solidFill>
                  <a:srgbClr val="000000"/>
                </a:solidFill>
                <a:latin typeface="Arial"/>
              </a:rPr>
              <a:t>Many aspects of young people’s health has been shown to be worse in the year after leaving care</a:t>
            </a:r>
          </a:p>
          <a:p>
            <a:pPr lvl="0">
              <a:lnSpc>
                <a:spcPct val="105000"/>
              </a:lnSpc>
              <a:buFontTx/>
              <a:buChar char="•"/>
              <a:defRPr/>
            </a:pPr>
            <a:r>
              <a:rPr lang="en-US" kern="0" dirty="0">
                <a:solidFill>
                  <a:srgbClr val="000000"/>
                </a:solidFill>
                <a:latin typeface="Arial"/>
              </a:rPr>
              <a:t>Twice as likely to have a problem with drugs or alcohol (increased from 18% to 32%)  and to report mental health problems (12% to 24%)</a:t>
            </a:r>
          </a:p>
          <a:p>
            <a:pPr lvl="0">
              <a:lnSpc>
                <a:spcPct val="105000"/>
              </a:lnSpc>
              <a:buFontTx/>
              <a:buChar char="•"/>
              <a:defRPr/>
            </a:pPr>
            <a:r>
              <a:rPr lang="en-US" kern="0" dirty="0">
                <a:solidFill>
                  <a:srgbClr val="000000"/>
                </a:solidFill>
                <a:latin typeface="Arial"/>
              </a:rPr>
              <a:t>78% of sex workers who are also problematic drug users have been in care</a:t>
            </a:r>
          </a:p>
          <a:p>
            <a:pPr marL="0" lvl="0" indent="0">
              <a:lnSpc>
                <a:spcPct val="105000"/>
              </a:lnSpc>
              <a:buNone/>
              <a:defRPr/>
            </a:pPr>
            <a:r>
              <a:rPr lang="en-US" kern="0" dirty="0">
                <a:solidFill>
                  <a:srgbClr val="000000"/>
                </a:solidFill>
                <a:latin typeface="Arial"/>
              </a:rPr>
              <a:t> </a:t>
            </a:r>
          </a:p>
          <a:p>
            <a:endParaRPr lang="en-GB" dirty="0"/>
          </a:p>
          <a:p>
            <a:endParaRPr lang="en-GB" dirty="0"/>
          </a:p>
        </p:txBody>
      </p:sp>
    </p:spTree>
    <p:extLst>
      <p:ext uri="{BB962C8B-B14F-4D97-AF65-F5344CB8AC3E}">
        <p14:creationId xmlns:p14="http://schemas.microsoft.com/office/powerpoint/2010/main" val="2524001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225" y="1071154"/>
            <a:ext cx="8229600" cy="378823"/>
          </a:xfrm>
        </p:spPr>
        <p:txBody>
          <a:bodyPr>
            <a:normAutofit fontScale="90000"/>
          </a:bodyPr>
          <a:lstStyle/>
          <a:p>
            <a:pPr algn="ctr"/>
            <a:r>
              <a:rPr lang="en-GB" dirty="0" smtClean="0">
                <a:solidFill>
                  <a:schemeClr val="accent1"/>
                </a:solidFill>
              </a:rPr>
              <a:t>Consent</a:t>
            </a:r>
            <a:endParaRPr lang="en-GB" dirty="0">
              <a:solidFill>
                <a:schemeClr val="accent1"/>
              </a:solidFill>
            </a:endParaRPr>
          </a:p>
        </p:txBody>
      </p:sp>
      <p:sp>
        <p:nvSpPr>
          <p:cNvPr id="10" name="Text Placeholder 9"/>
          <p:cNvSpPr>
            <a:spLocks noGrp="1"/>
          </p:cNvSpPr>
          <p:nvPr>
            <p:ph type="body" idx="1"/>
          </p:nvPr>
        </p:nvSpPr>
        <p:spPr>
          <a:xfrm>
            <a:off x="457200" y="1632857"/>
            <a:ext cx="4040188" cy="542018"/>
          </a:xfrm>
        </p:spPr>
        <p:txBody>
          <a:bodyPr>
            <a:normAutofit fontScale="70000" lnSpcReduction="20000"/>
          </a:bodyPr>
          <a:lstStyle/>
          <a:p>
            <a:r>
              <a:rPr lang="en-GB" dirty="0" smtClean="0">
                <a:solidFill>
                  <a:schemeClr val="tx2"/>
                </a:solidFill>
              </a:rPr>
              <a:t>Voluntary Accommodation Under Section 20 of the Children Act</a:t>
            </a:r>
            <a:endParaRPr lang="en-GB" dirty="0">
              <a:solidFill>
                <a:schemeClr val="tx2"/>
              </a:solidFill>
            </a:endParaRPr>
          </a:p>
        </p:txBody>
      </p:sp>
      <p:sp>
        <p:nvSpPr>
          <p:cNvPr id="11" name="Content Placeholder 10"/>
          <p:cNvSpPr>
            <a:spLocks noGrp="1"/>
          </p:cNvSpPr>
          <p:nvPr>
            <p:ph sz="half" idx="2"/>
          </p:nvPr>
        </p:nvSpPr>
        <p:spPr/>
        <p:txBody>
          <a:bodyPr>
            <a:noAutofit/>
          </a:bodyPr>
          <a:lstStyle/>
          <a:p>
            <a:r>
              <a:rPr lang="en-GB" sz="1600" b="1" dirty="0"/>
              <a:t>Parental Responsibility remains solely with the birth parent</a:t>
            </a:r>
            <a:endParaRPr lang="en-GB" sz="1600" dirty="0"/>
          </a:p>
          <a:p>
            <a:r>
              <a:rPr lang="en-GB" sz="1600" dirty="0"/>
              <a:t>Married parents or unmarried mothers and since 1st December 2003 unmarried fathers who are registered on the birth certificate gain parental responsibility automatically. Unmarried fathers who are not registered on the birth certificate or whose child was born before December 2003 have to apply to the court to acquire parental responsibility </a:t>
            </a:r>
          </a:p>
          <a:p>
            <a:r>
              <a:rPr lang="en-GB" sz="1600" b="1" dirty="0"/>
              <a:t>Consent to be taken only from the birth parent that has parental responsibility. </a:t>
            </a:r>
            <a:r>
              <a:rPr lang="en-GB" sz="1600" dirty="0"/>
              <a:t>Social Worker should help facilitate this </a:t>
            </a:r>
          </a:p>
          <a:p>
            <a:r>
              <a:rPr lang="en-GB" sz="1600" dirty="0"/>
              <a:t>Foster Carers and Social Workers </a:t>
            </a:r>
            <a:r>
              <a:rPr lang="en-GB" sz="1600" b="1" dirty="0"/>
              <a:t>cannot </a:t>
            </a:r>
            <a:r>
              <a:rPr lang="en-GB" sz="1600" dirty="0"/>
              <a:t>give consent</a:t>
            </a:r>
          </a:p>
          <a:p>
            <a:endParaRPr lang="en-GB" sz="1600" dirty="0"/>
          </a:p>
        </p:txBody>
      </p:sp>
      <p:sp>
        <p:nvSpPr>
          <p:cNvPr id="12" name="Text Placeholder 11"/>
          <p:cNvSpPr>
            <a:spLocks noGrp="1"/>
          </p:cNvSpPr>
          <p:nvPr>
            <p:ph type="body" sz="quarter" idx="3"/>
          </p:nvPr>
        </p:nvSpPr>
        <p:spPr>
          <a:xfrm>
            <a:off x="4645025" y="1737359"/>
            <a:ext cx="4041775" cy="437516"/>
          </a:xfrm>
        </p:spPr>
        <p:txBody>
          <a:bodyPr>
            <a:normAutofit fontScale="25000" lnSpcReduction="20000"/>
          </a:bodyPr>
          <a:lstStyle/>
          <a:p>
            <a:endParaRPr lang="en-GB" dirty="0"/>
          </a:p>
          <a:p>
            <a:pPr algn="ctr"/>
            <a:r>
              <a:rPr lang="en-GB" sz="9600" dirty="0" smtClean="0">
                <a:solidFill>
                  <a:schemeClr val="tx2"/>
                </a:solidFill>
              </a:rPr>
              <a:t>Care Order </a:t>
            </a:r>
            <a:endParaRPr lang="en-GB" sz="9600" dirty="0">
              <a:solidFill>
                <a:schemeClr val="tx2"/>
              </a:solidFill>
            </a:endParaRPr>
          </a:p>
        </p:txBody>
      </p:sp>
      <p:sp>
        <p:nvSpPr>
          <p:cNvPr id="13" name="Content Placeholder 12"/>
          <p:cNvSpPr>
            <a:spLocks noGrp="1"/>
          </p:cNvSpPr>
          <p:nvPr>
            <p:ph sz="quarter" idx="4"/>
          </p:nvPr>
        </p:nvSpPr>
        <p:spPr/>
        <p:txBody>
          <a:bodyPr>
            <a:normAutofit fontScale="70000" lnSpcReduction="20000"/>
          </a:bodyPr>
          <a:lstStyle/>
          <a:p>
            <a:r>
              <a:rPr lang="en-GB" sz="2600" b="1" dirty="0"/>
              <a:t>Parental Responsibility is shared with the local authority and birth parent. </a:t>
            </a:r>
            <a:endParaRPr lang="en-GB" sz="2600" dirty="0"/>
          </a:p>
          <a:p>
            <a:r>
              <a:rPr lang="en-GB" sz="2600" dirty="0"/>
              <a:t>The principle responsibility rests with the local authority </a:t>
            </a:r>
          </a:p>
          <a:p>
            <a:r>
              <a:rPr lang="en-GB" sz="2600" b="1" dirty="0"/>
              <a:t>In the first instance Consent to be taken from the Service Manager of the local authority with responsibility for the child but can be taken from the birth parent that also holds parental responsibility. </a:t>
            </a:r>
            <a:endParaRPr lang="en-GB" sz="2600" dirty="0"/>
          </a:p>
          <a:p>
            <a:r>
              <a:rPr lang="en-GB" sz="2600" dirty="0"/>
              <a:t>Social Worker to advise and provide support in obtaining consent from either party. </a:t>
            </a:r>
          </a:p>
          <a:p>
            <a:r>
              <a:rPr lang="en-GB" sz="2600" dirty="0"/>
              <a:t>Foster Carers and Social Workers </a:t>
            </a:r>
            <a:r>
              <a:rPr lang="en-GB" sz="2600" b="1" dirty="0"/>
              <a:t>cannot </a:t>
            </a:r>
            <a:r>
              <a:rPr lang="en-GB" sz="2600" dirty="0"/>
              <a:t>give consent </a:t>
            </a:r>
          </a:p>
          <a:p>
            <a:pPr marL="0" indent="0">
              <a:buNone/>
            </a:pPr>
            <a:endParaRPr lang="en-GB" dirty="0"/>
          </a:p>
        </p:txBody>
      </p:sp>
    </p:spTree>
    <p:extLst>
      <p:ext uri="{BB962C8B-B14F-4D97-AF65-F5344CB8AC3E}">
        <p14:creationId xmlns:p14="http://schemas.microsoft.com/office/powerpoint/2010/main" val="1140884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solidFill>
                  <a:schemeClr val="accent1"/>
                </a:solidFill>
              </a:rPr>
              <a:t>Consent Continued:</a:t>
            </a:r>
            <a:endParaRPr lang="en-GB" dirty="0">
              <a:solidFill>
                <a:schemeClr val="accent1"/>
              </a:solidFill>
            </a:endParaRPr>
          </a:p>
        </p:txBody>
      </p:sp>
      <p:sp>
        <p:nvSpPr>
          <p:cNvPr id="8" name="Content Placeholder 7"/>
          <p:cNvSpPr>
            <a:spLocks noGrp="1"/>
          </p:cNvSpPr>
          <p:nvPr>
            <p:ph idx="1"/>
          </p:nvPr>
        </p:nvSpPr>
        <p:spPr/>
        <p:txBody>
          <a:bodyPr>
            <a:normAutofit lnSpcReduction="10000"/>
          </a:bodyPr>
          <a:lstStyle/>
          <a:p>
            <a:pPr marL="0" indent="0" algn="ctr">
              <a:buNone/>
            </a:pPr>
            <a:r>
              <a:rPr lang="en-GB" sz="3000" b="1" dirty="0" smtClean="0">
                <a:solidFill>
                  <a:schemeClr val="tx2"/>
                </a:solidFill>
              </a:rPr>
              <a:t>Special Guardianship Order</a:t>
            </a:r>
          </a:p>
          <a:p>
            <a:r>
              <a:rPr lang="en-GB" sz="3000" dirty="0"/>
              <a:t>Parental Responsibility is given to the special guardian.</a:t>
            </a:r>
          </a:p>
          <a:p>
            <a:r>
              <a:rPr lang="en-GB" sz="3000" dirty="0"/>
              <a:t>Birth parent retains residual parental responsibility.  However, the special guardian is entitled to exercise parental responsibility to the exclusion of any other person with parental responsibility for the child (apart from another special guardian).</a:t>
            </a:r>
          </a:p>
          <a:p>
            <a:endParaRPr lang="en-GB" dirty="0"/>
          </a:p>
        </p:txBody>
      </p:sp>
    </p:spTree>
    <p:extLst>
      <p:ext uri="{BB962C8B-B14F-4D97-AF65-F5344CB8AC3E}">
        <p14:creationId xmlns:p14="http://schemas.microsoft.com/office/powerpoint/2010/main" val="692527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10344"/>
            <a:ext cx="8229600" cy="613953"/>
          </a:xfrm>
        </p:spPr>
        <p:txBody>
          <a:bodyPr>
            <a:normAutofit fontScale="90000"/>
          </a:bodyPr>
          <a:lstStyle/>
          <a:p>
            <a:pPr algn="ctr"/>
            <a:r>
              <a:rPr lang="en-GB" dirty="0" smtClean="0">
                <a:solidFill>
                  <a:schemeClr val="accent1"/>
                </a:solidFill>
              </a:rPr>
              <a:t>The role of primary care</a:t>
            </a:r>
            <a:br>
              <a:rPr lang="en-GB" dirty="0" smtClean="0">
                <a:solidFill>
                  <a:schemeClr val="accent1"/>
                </a:solidFill>
              </a:rPr>
            </a:br>
            <a:r>
              <a:rPr lang="en-GB" sz="2000" dirty="0" smtClean="0">
                <a:solidFill>
                  <a:schemeClr val="accent1"/>
                </a:solidFill>
              </a:rPr>
              <a:t>Promoting the health and well-being of Looked-After Children (DfE &amp;DoH, 2015)</a:t>
            </a:r>
            <a:endParaRPr lang="en-GB" dirty="0">
              <a:solidFill>
                <a:schemeClr val="accent1"/>
              </a:solidFill>
            </a:endParaRPr>
          </a:p>
        </p:txBody>
      </p:sp>
      <p:sp>
        <p:nvSpPr>
          <p:cNvPr id="8" name="Content Placeholder 7"/>
          <p:cNvSpPr>
            <a:spLocks noGrp="1"/>
          </p:cNvSpPr>
          <p:nvPr>
            <p:ph idx="1"/>
          </p:nvPr>
        </p:nvSpPr>
        <p:spPr/>
        <p:txBody>
          <a:bodyPr>
            <a:normAutofit fontScale="55000" lnSpcReduction="20000"/>
          </a:bodyPr>
          <a:lstStyle/>
          <a:p>
            <a:r>
              <a:rPr lang="en-GB" sz="3800" b="1" dirty="0" smtClean="0"/>
              <a:t>Permanent</a:t>
            </a:r>
            <a:r>
              <a:rPr lang="en-GB" sz="3800" dirty="0" smtClean="0"/>
              <a:t> registration of LAC</a:t>
            </a:r>
          </a:p>
          <a:p>
            <a:r>
              <a:rPr lang="en-GB" sz="3800" b="1" dirty="0" smtClean="0"/>
              <a:t>Timely access to a GP or other health professional </a:t>
            </a:r>
            <a:r>
              <a:rPr lang="en-GB" sz="3800" dirty="0" smtClean="0"/>
              <a:t>when a LAC requires a consultation</a:t>
            </a:r>
          </a:p>
          <a:p>
            <a:r>
              <a:rPr lang="en-GB" sz="3800" b="1" dirty="0" smtClean="0"/>
              <a:t>Provide summaries of health history of a child </a:t>
            </a:r>
            <a:r>
              <a:rPr lang="en-GB" sz="3800" dirty="0" smtClean="0"/>
              <a:t>who is looked after, including information on immunisations and covering their family history where relevant and appropriate, and ensure that this information is passed promptly to health professionals undertaking health assessments</a:t>
            </a:r>
          </a:p>
          <a:p>
            <a:r>
              <a:rPr lang="en-GB" sz="3800" b="1" dirty="0" smtClean="0"/>
              <a:t>Maintain a record </a:t>
            </a:r>
            <a:r>
              <a:rPr lang="en-GB" sz="3800" dirty="0" smtClean="0"/>
              <a:t>of the health assessment and contribute to any necessary action within the health plan</a:t>
            </a:r>
          </a:p>
          <a:p>
            <a:r>
              <a:rPr lang="en-GB" sz="3800" dirty="0" smtClean="0"/>
              <a:t>Make sure the GP-held clinical record for a LAC is maintained and updated and that </a:t>
            </a:r>
            <a:r>
              <a:rPr lang="en-GB" sz="3800" b="1" dirty="0" smtClean="0"/>
              <a:t>health records are transferred quickly </a:t>
            </a:r>
            <a:r>
              <a:rPr lang="en-GB" sz="3800" dirty="0" smtClean="0"/>
              <a:t>of the child registers with a new GP practice, such as when he/she moves into another CCG area, leaves care or is adopted  </a:t>
            </a:r>
          </a:p>
          <a:p>
            <a:endParaRPr lang="en-GB" dirty="0"/>
          </a:p>
        </p:txBody>
      </p:sp>
    </p:spTree>
    <p:extLst>
      <p:ext uri="{BB962C8B-B14F-4D97-AF65-F5344CB8AC3E}">
        <p14:creationId xmlns:p14="http://schemas.microsoft.com/office/powerpoint/2010/main" val="3918652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References</a:t>
            </a:r>
            <a:r>
              <a:rPr lang="en-GB" dirty="0" smtClean="0"/>
              <a:t> </a:t>
            </a:r>
            <a:endParaRPr lang="en-GB" dirty="0"/>
          </a:p>
        </p:txBody>
      </p:sp>
      <p:sp>
        <p:nvSpPr>
          <p:cNvPr id="3" name="Content Placeholder 2"/>
          <p:cNvSpPr>
            <a:spLocks noGrp="1"/>
          </p:cNvSpPr>
          <p:nvPr>
            <p:ph idx="1"/>
          </p:nvPr>
        </p:nvSpPr>
        <p:spPr/>
        <p:txBody>
          <a:bodyPr>
            <a:normAutofit lnSpcReduction="10000"/>
          </a:bodyPr>
          <a:lstStyle/>
          <a:p>
            <a:r>
              <a:rPr lang="en-GB" dirty="0"/>
              <a:t>Statutory Guidance on Promoting the Health and Well-being of Looked After Children (DfE &amp; DoH, 2015)</a:t>
            </a:r>
          </a:p>
          <a:p>
            <a:r>
              <a:rPr lang="en-GB" dirty="0"/>
              <a:t>NICE Guidance on Promoting the Quality of Life of Looked After Children and Young People (NICE, 2010)</a:t>
            </a:r>
          </a:p>
          <a:p>
            <a:r>
              <a:rPr lang="en-GB" dirty="0" smtClean="0"/>
              <a:t>Promoting the health of children in public care (</a:t>
            </a:r>
            <a:r>
              <a:rPr lang="en-GB" dirty="0" err="1" smtClean="0"/>
              <a:t>Merredew</a:t>
            </a:r>
            <a:r>
              <a:rPr lang="en-GB" dirty="0" smtClean="0"/>
              <a:t> and </a:t>
            </a:r>
            <a:r>
              <a:rPr lang="en-GB" dirty="0" err="1" smtClean="0"/>
              <a:t>Sampeys</a:t>
            </a:r>
            <a:r>
              <a:rPr lang="en-GB" dirty="0" smtClean="0"/>
              <a:t>, BAAF 2015)</a:t>
            </a:r>
            <a:endParaRPr lang="en-GB" dirty="0"/>
          </a:p>
        </p:txBody>
      </p:sp>
    </p:spTree>
    <p:extLst>
      <p:ext uri="{BB962C8B-B14F-4D97-AF65-F5344CB8AC3E}">
        <p14:creationId xmlns:p14="http://schemas.microsoft.com/office/powerpoint/2010/main" val="55622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Legal Definitions</a:t>
            </a:r>
            <a:endParaRPr lang="en-GB" dirty="0">
              <a:solidFill>
                <a:schemeClr val="accent1"/>
              </a:solidFill>
            </a:endParaRPr>
          </a:p>
        </p:txBody>
      </p:sp>
      <p:sp>
        <p:nvSpPr>
          <p:cNvPr id="4" name="Content Placeholder 3"/>
          <p:cNvSpPr>
            <a:spLocks noGrp="1"/>
          </p:cNvSpPr>
          <p:nvPr>
            <p:ph idx="1"/>
          </p:nvPr>
        </p:nvSpPr>
        <p:spPr/>
        <p:txBody>
          <a:bodyPr/>
          <a:lstStyle/>
          <a:p>
            <a:r>
              <a:rPr lang="en-GB" b="1" dirty="0" smtClean="0"/>
              <a:t>Refugee: </a:t>
            </a:r>
            <a:r>
              <a:rPr lang="en-GB" dirty="0" smtClean="0"/>
              <a:t>this term is widely used to describe displaced people all over the world but legally in the UK a person is a refugee only when the Home Office has accepted their asylum claim</a:t>
            </a:r>
          </a:p>
          <a:p>
            <a:r>
              <a:rPr lang="en-GB" dirty="0" smtClean="0"/>
              <a:t>Some </a:t>
            </a:r>
            <a:r>
              <a:rPr lang="en-GB" b="1" dirty="0" smtClean="0"/>
              <a:t>UASCs</a:t>
            </a:r>
            <a:r>
              <a:rPr lang="en-GB" dirty="0" smtClean="0"/>
              <a:t> will later become </a:t>
            </a:r>
            <a:r>
              <a:rPr lang="en-GB" b="1" dirty="0" smtClean="0"/>
              <a:t>refugees </a:t>
            </a:r>
            <a:r>
              <a:rPr lang="en-GB" dirty="0" smtClean="0"/>
              <a:t>if their claims for asylum are </a:t>
            </a:r>
            <a:r>
              <a:rPr lang="en-GB" dirty="0" err="1" smtClean="0"/>
              <a:t>sucessful</a:t>
            </a:r>
            <a:endParaRPr lang="en-GB" dirty="0" smtClean="0"/>
          </a:p>
          <a:p>
            <a:pPr marL="0" indent="0">
              <a:buNone/>
            </a:pPr>
            <a:endParaRPr lang="en-GB" b="1" dirty="0" smtClean="0"/>
          </a:p>
          <a:p>
            <a:pPr marL="0" indent="0">
              <a:buNone/>
            </a:pPr>
            <a:endParaRPr lang="en-GB" dirty="0"/>
          </a:p>
        </p:txBody>
      </p:sp>
    </p:spTree>
    <p:extLst>
      <p:ext uri="{BB962C8B-B14F-4D97-AF65-F5344CB8AC3E}">
        <p14:creationId xmlns:p14="http://schemas.microsoft.com/office/powerpoint/2010/main" val="2732860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Contact Details</a:t>
            </a:r>
            <a:endParaRPr lang="en-GB"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Nancy Sayer</a:t>
            </a:r>
          </a:p>
          <a:p>
            <a:pPr marL="0" indent="0">
              <a:buNone/>
            </a:pPr>
            <a:r>
              <a:rPr lang="en-GB" dirty="0" smtClean="0"/>
              <a:t>Designated Nurse for Looked After Children – Kent and Medway</a:t>
            </a:r>
          </a:p>
          <a:p>
            <a:pPr marL="0" indent="0">
              <a:buNone/>
            </a:pPr>
            <a:r>
              <a:rPr lang="en-GB" dirty="0" smtClean="0"/>
              <a:t>Tel: 01634 335062/mobile: 07920278148</a:t>
            </a:r>
          </a:p>
          <a:p>
            <a:pPr marL="0" indent="0">
              <a:buNone/>
            </a:pPr>
            <a:r>
              <a:rPr lang="en-GB" dirty="0" smtClean="0"/>
              <a:t>Email: </a:t>
            </a:r>
            <a:r>
              <a:rPr lang="en-GB" dirty="0" smtClean="0">
                <a:hlinkClick r:id="rId2"/>
              </a:rPr>
              <a:t>nancy.sayer@nhs.net</a:t>
            </a:r>
            <a:r>
              <a:rPr lang="en-GB" dirty="0" smtClean="0"/>
              <a:t> </a:t>
            </a:r>
          </a:p>
          <a:p>
            <a:pPr marL="0" indent="0">
              <a:buNone/>
            </a:pPr>
            <a:endParaRPr lang="en-GB" dirty="0" smtClean="0"/>
          </a:p>
          <a:p>
            <a:pPr marL="0" indent="0">
              <a:buNone/>
            </a:pPr>
            <a:r>
              <a:rPr lang="en-GB" dirty="0" smtClean="0"/>
              <a:t>Kim Henson </a:t>
            </a:r>
          </a:p>
          <a:p>
            <a:pPr marL="0" indent="0">
              <a:buNone/>
            </a:pPr>
            <a:r>
              <a:rPr lang="en-GB" dirty="0" smtClean="0"/>
              <a:t>Lead Nurse for Looked After Children</a:t>
            </a:r>
          </a:p>
          <a:p>
            <a:pPr marL="0" indent="0">
              <a:buNone/>
            </a:pPr>
            <a:r>
              <a:rPr lang="en-GB" dirty="0" smtClean="0"/>
              <a:t>Tel: 01634 838906/mobile: 07834929907</a:t>
            </a:r>
          </a:p>
          <a:p>
            <a:pPr marL="0" indent="0">
              <a:buNone/>
            </a:pPr>
            <a:r>
              <a:rPr lang="en-GB" dirty="0" smtClean="0"/>
              <a:t>Email</a:t>
            </a:r>
            <a:r>
              <a:rPr lang="en-GB" smtClean="0"/>
              <a:t>: </a:t>
            </a:r>
            <a:r>
              <a:rPr lang="en-GB" smtClean="0">
                <a:hlinkClick r:id="rId3"/>
              </a:rPr>
              <a:t>khenson@nhs.net</a:t>
            </a:r>
            <a:r>
              <a:rPr lang="en-GB" smtClean="0"/>
              <a:t> </a:t>
            </a:r>
            <a:endParaRPr lang="en-GB" dirty="0" smtClean="0"/>
          </a:p>
          <a:p>
            <a:endParaRPr lang="en-GB" dirty="0"/>
          </a:p>
        </p:txBody>
      </p:sp>
    </p:spTree>
    <p:extLst>
      <p:ext uri="{BB962C8B-B14F-4D97-AF65-F5344CB8AC3E}">
        <p14:creationId xmlns:p14="http://schemas.microsoft.com/office/powerpoint/2010/main" val="4049078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solidFill>
              </a:rPr>
              <a:t>What is “seeking asylum”?</a:t>
            </a:r>
            <a:endParaRPr lang="en-GB" dirty="0">
              <a:solidFill>
                <a:schemeClr val="accent1"/>
              </a:solidFill>
            </a:endParaRPr>
          </a:p>
        </p:txBody>
      </p:sp>
      <p:sp>
        <p:nvSpPr>
          <p:cNvPr id="3" name="Content Placeholder 2"/>
          <p:cNvSpPr>
            <a:spLocks noGrp="1"/>
          </p:cNvSpPr>
          <p:nvPr>
            <p:ph idx="1"/>
          </p:nvPr>
        </p:nvSpPr>
        <p:spPr/>
        <p:txBody>
          <a:bodyPr>
            <a:normAutofit fontScale="92500"/>
          </a:bodyPr>
          <a:lstStyle/>
          <a:p>
            <a:endParaRPr lang="en-GB" sz="2700" dirty="0"/>
          </a:p>
          <a:p>
            <a:r>
              <a:rPr lang="en-GB" dirty="0" smtClean="0"/>
              <a:t>Asking for protection and permission to stay in the UK</a:t>
            </a:r>
          </a:p>
          <a:p>
            <a:r>
              <a:rPr lang="en-GB" dirty="0" smtClean="0"/>
              <a:t>The asylum seeker is seeking protection from persecution that has been suffered or that he/she is at risk of suffering because of his/her nationality, race or ethnic origin, political opinion, religion or social group in their country of origin</a:t>
            </a:r>
          </a:p>
        </p:txBody>
      </p:sp>
    </p:spTree>
    <p:extLst>
      <p:ext uri="{BB962C8B-B14F-4D97-AF65-F5344CB8AC3E}">
        <p14:creationId xmlns:p14="http://schemas.microsoft.com/office/powerpoint/2010/main" val="58463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0"/>
            <a:ext cx="8229600" cy="1018236"/>
          </a:xfrm>
        </p:spPr>
        <p:txBody>
          <a:bodyPr>
            <a:noAutofit/>
          </a:bodyPr>
          <a:lstStyle/>
          <a:p>
            <a:r>
              <a:rPr lang="en-GB" sz="3200" b="1" dirty="0" smtClean="0">
                <a:solidFill>
                  <a:schemeClr val="accent1"/>
                </a:solidFill>
              </a:rPr>
              <a:t>After full consideration by UK Visas and Immigration there is 1 of 3 outcomes:</a:t>
            </a:r>
            <a:endParaRPr lang="en-GB" sz="3200" b="1"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GB" sz="2800" b="1" dirty="0" smtClean="0"/>
              <a:t>Full Refugee Status: </a:t>
            </a:r>
            <a:r>
              <a:rPr lang="en-GB" sz="2800" dirty="0" smtClean="0"/>
              <a:t>Meet definition of a refugee under the 1951 UN convention Relating to Refugees. Granted indefinite Leave to Remain after being in UK for 5 years. </a:t>
            </a:r>
            <a:r>
              <a:rPr lang="en-GB" sz="2800" b="1" dirty="0" smtClean="0"/>
              <a:t>Not sent back</a:t>
            </a:r>
          </a:p>
          <a:p>
            <a:r>
              <a:rPr lang="en-GB" sz="2800" b="1" dirty="0" smtClean="0"/>
              <a:t>Humanitarian Protection or Discretionary Leave:</a:t>
            </a:r>
            <a:r>
              <a:rPr lang="en-GB" sz="2800" dirty="0" smtClean="0"/>
              <a:t> HP: removal places serious risk to life or person. </a:t>
            </a:r>
            <a:endParaRPr lang="en-GB" sz="2800" dirty="0"/>
          </a:p>
          <a:p>
            <a:pPr marL="0" indent="0">
              <a:buNone/>
            </a:pPr>
            <a:r>
              <a:rPr lang="en-GB" sz="2800" dirty="0" smtClean="0"/>
              <a:t>    DL: UASC under 18. Time limited &amp; actively reviewed</a:t>
            </a:r>
          </a:p>
          <a:p>
            <a:r>
              <a:rPr lang="en-GB" sz="2800" b="1" dirty="0" smtClean="0"/>
              <a:t>Refusal: </a:t>
            </a:r>
            <a:r>
              <a:rPr lang="en-GB" sz="2800" dirty="0" smtClean="0"/>
              <a:t>May appeal, if unsuccessful are removed from UK. If UASC not until 18</a:t>
            </a:r>
          </a:p>
          <a:p>
            <a:r>
              <a:rPr lang="en-GB" sz="2800" b="1" dirty="0" smtClean="0"/>
              <a:t>Imperative</a:t>
            </a:r>
            <a:r>
              <a:rPr lang="en-GB" sz="2800" dirty="0" smtClean="0"/>
              <a:t> that the UASC has legal advice during the process</a:t>
            </a:r>
          </a:p>
          <a:p>
            <a:endParaRPr lang="en-GB" sz="2800" b="1" dirty="0" smtClean="0"/>
          </a:p>
          <a:p>
            <a:pPr marL="0" indent="0">
              <a:buNone/>
            </a:pPr>
            <a:endParaRPr lang="en-GB" sz="2800" b="1" dirty="0"/>
          </a:p>
        </p:txBody>
      </p:sp>
    </p:spTree>
    <p:extLst>
      <p:ext uri="{BB962C8B-B14F-4D97-AF65-F5344CB8AC3E}">
        <p14:creationId xmlns:p14="http://schemas.microsoft.com/office/powerpoint/2010/main" val="367178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6469"/>
            <a:ext cx="8229600" cy="627017"/>
          </a:xfrm>
        </p:spPr>
        <p:txBody>
          <a:bodyPr>
            <a:normAutofit fontScale="90000"/>
          </a:bodyPr>
          <a:lstStyle/>
          <a:p>
            <a:r>
              <a:rPr lang="en-GB" dirty="0" smtClean="0">
                <a:solidFill>
                  <a:schemeClr val="accent1"/>
                </a:solidFill>
              </a:rPr>
              <a:t>Where are our UASC coming from?</a:t>
            </a:r>
            <a:endParaRPr lang="en-GB" dirty="0">
              <a:solidFill>
                <a:schemeClr val="accent1"/>
              </a:solidFill>
            </a:endParaRPr>
          </a:p>
        </p:txBody>
      </p:sp>
      <p:sp>
        <p:nvSpPr>
          <p:cNvPr id="4" name="Content Placeholder 3"/>
          <p:cNvSpPr>
            <a:spLocks noGrp="1"/>
          </p:cNvSpPr>
          <p:nvPr>
            <p:ph idx="1"/>
          </p:nvPr>
        </p:nvSpPr>
        <p:spPr/>
        <p:txBody>
          <a:bodyPr>
            <a:normAutofit lnSpcReduction="10000"/>
          </a:bodyPr>
          <a:lstStyle/>
          <a:p>
            <a:pPr marL="0" indent="0">
              <a:buNone/>
            </a:pPr>
            <a:r>
              <a:rPr lang="en-GB" sz="2800" dirty="0" smtClean="0"/>
              <a:t>The majority are males aged 15 – 18</a:t>
            </a:r>
          </a:p>
          <a:p>
            <a:pPr marL="0" indent="0">
              <a:buNone/>
            </a:pPr>
            <a:r>
              <a:rPr lang="en-GB" sz="2800" u="sng" dirty="0" smtClean="0"/>
              <a:t>Country of Origin</a:t>
            </a:r>
            <a:r>
              <a:rPr lang="en-GB" sz="2800" dirty="0" smtClean="0"/>
              <a:t>:</a:t>
            </a:r>
          </a:p>
          <a:p>
            <a:pPr marL="0" indent="0">
              <a:buNone/>
            </a:pPr>
            <a:r>
              <a:rPr lang="en-GB" sz="2800" dirty="0" smtClean="0"/>
              <a:t>Eritrea</a:t>
            </a:r>
          </a:p>
          <a:p>
            <a:pPr marL="0" indent="0">
              <a:buNone/>
            </a:pPr>
            <a:r>
              <a:rPr lang="en-GB" sz="2800" dirty="0" smtClean="0"/>
              <a:t>Syria</a:t>
            </a:r>
          </a:p>
          <a:p>
            <a:pPr marL="0" indent="0">
              <a:buNone/>
            </a:pPr>
            <a:r>
              <a:rPr lang="en-GB" sz="2800" dirty="0" smtClean="0"/>
              <a:t>Afghanistan</a:t>
            </a:r>
          </a:p>
          <a:p>
            <a:pPr marL="0" indent="0">
              <a:buNone/>
            </a:pPr>
            <a:r>
              <a:rPr lang="en-GB" sz="2800" dirty="0" smtClean="0"/>
              <a:t>Sudan</a:t>
            </a:r>
          </a:p>
          <a:p>
            <a:pPr marL="0" indent="0">
              <a:buNone/>
            </a:pPr>
            <a:r>
              <a:rPr lang="en-GB" sz="2800" dirty="0" err="1" smtClean="0"/>
              <a:t>Kwait</a:t>
            </a:r>
            <a:r>
              <a:rPr lang="en-GB" sz="2800" dirty="0" smtClean="0"/>
              <a:t> </a:t>
            </a:r>
          </a:p>
          <a:p>
            <a:pPr marL="0" indent="0">
              <a:buNone/>
            </a:pPr>
            <a:r>
              <a:rPr lang="en-GB" sz="2800" dirty="0" smtClean="0"/>
              <a:t>Iran</a:t>
            </a:r>
          </a:p>
          <a:p>
            <a:pPr marL="0" indent="0">
              <a:buNone/>
            </a:pPr>
            <a:endParaRPr lang="en-GB" dirty="0" smtClean="0"/>
          </a:p>
        </p:txBody>
      </p:sp>
    </p:spTree>
    <p:extLst>
      <p:ext uri="{BB962C8B-B14F-4D97-AF65-F5344CB8AC3E}">
        <p14:creationId xmlns:p14="http://schemas.microsoft.com/office/powerpoint/2010/main" val="79349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784"/>
            <a:ext cx="8229600" cy="404947"/>
          </a:xfrm>
        </p:spPr>
        <p:txBody>
          <a:bodyPr>
            <a:normAutofit fontScale="90000"/>
          </a:bodyPr>
          <a:lstStyle/>
          <a:p>
            <a:r>
              <a:rPr lang="en-GB" dirty="0" smtClean="0"/>
              <a:t/>
            </a:r>
            <a:br>
              <a:rPr lang="en-GB" dirty="0" smtClean="0"/>
            </a:br>
            <a:r>
              <a:rPr lang="en-GB" dirty="0" smtClean="0">
                <a:solidFill>
                  <a:schemeClr val="accent1"/>
                </a:solidFill>
              </a:rPr>
              <a:t>What happens to them?</a:t>
            </a:r>
            <a:endParaRPr lang="en-GB" dirty="0"/>
          </a:p>
        </p:txBody>
      </p:sp>
      <p:sp>
        <p:nvSpPr>
          <p:cNvPr id="9" name="Content Placeholder 8"/>
          <p:cNvSpPr>
            <a:spLocks noGrp="1"/>
          </p:cNvSpPr>
          <p:nvPr>
            <p:ph idx="1"/>
          </p:nvPr>
        </p:nvSpPr>
        <p:spPr/>
        <p:txBody>
          <a:bodyPr/>
          <a:lstStyle/>
          <a:p>
            <a:r>
              <a:rPr lang="en-GB" dirty="0" smtClean="0"/>
              <a:t>Female: Foster Care</a:t>
            </a:r>
          </a:p>
          <a:p>
            <a:r>
              <a:rPr lang="en-GB" dirty="0" smtClean="0"/>
              <a:t>Male under 16 years foster care</a:t>
            </a:r>
          </a:p>
          <a:p>
            <a:r>
              <a:rPr lang="en-GB" dirty="0" smtClean="0"/>
              <a:t>Male 16 – 18 years: Reception centres or independent living</a:t>
            </a:r>
            <a:endParaRPr lang="en-GB" dirty="0"/>
          </a:p>
        </p:txBody>
      </p:sp>
    </p:spTree>
    <p:extLst>
      <p:ext uri="{BB962C8B-B14F-4D97-AF65-F5344CB8AC3E}">
        <p14:creationId xmlns:p14="http://schemas.microsoft.com/office/powerpoint/2010/main" val="418871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chemeClr val="accent1"/>
                </a:solidFill>
              </a:rPr>
              <a:t>Age Assessments</a:t>
            </a:r>
            <a:endParaRPr lang="en-GB" dirty="0">
              <a:solidFill>
                <a:schemeClr val="accent1"/>
              </a:solidFill>
            </a:endParaRPr>
          </a:p>
        </p:txBody>
      </p:sp>
      <p:sp>
        <p:nvSpPr>
          <p:cNvPr id="3" name="Content Placeholder 2"/>
          <p:cNvSpPr>
            <a:spLocks noGrp="1"/>
          </p:cNvSpPr>
          <p:nvPr>
            <p:ph idx="1"/>
          </p:nvPr>
        </p:nvSpPr>
        <p:spPr>
          <a:xfrm>
            <a:off x="457200" y="2233749"/>
            <a:ext cx="8229600" cy="4039550"/>
          </a:xfrm>
        </p:spPr>
        <p:txBody>
          <a:bodyPr/>
          <a:lstStyle/>
          <a:p>
            <a:r>
              <a:rPr lang="en-GB" dirty="0" smtClean="0"/>
              <a:t>&gt; 50 % births in the developing world not registered</a:t>
            </a:r>
          </a:p>
          <a:p>
            <a:r>
              <a:rPr lang="en-GB" dirty="0" smtClean="0"/>
              <a:t>Carried out only if:</a:t>
            </a:r>
          </a:p>
          <a:p>
            <a:pPr marL="0" indent="0">
              <a:buNone/>
            </a:pPr>
            <a:r>
              <a:rPr lang="en-GB" dirty="0"/>
              <a:t> </a:t>
            </a:r>
            <a:r>
              <a:rPr lang="en-GB" dirty="0" smtClean="0"/>
              <a:t>   no proof of age</a:t>
            </a:r>
          </a:p>
          <a:p>
            <a:pPr marL="0" indent="0">
              <a:buNone/>
            </a:pPr>
            <a:r>
              <a:rPr lang="en-GB" dirty="0"/>
              <a:t> </a:t>
            </a:r>
            <a:r>
              <a:rPr lang="en-GB" dirty="0" smtClean="0"/>
              <a:t>   Physical appearance/</a:t>
            </a:r>
            <a:r>
              <a:rPr lang="en-GB" dirty="0" err="1" smtClean="0"/>
              <a:t>demeanor</a:t>
            </a:r>
            <a:r>
              <a:rPr lang="en-GB" dirty="0" smtClean="0"/>
              <a:t> suggests that  </a:t>
            </a:r>
          </a:p>
          <a:p>
            <a:pPr marL="0" indent="0">
              <a:buNone/>
            </a:pPr>
            <a:r>
              <a:rPr lang="en-GB" dirty="0"/>
              <a:t> </a:t>
            </a:r>
            <a:r>
              <a:rPr lang="en-GB" dirty="0" smtClean="0"/>
              <a:t>   they may be younger or older than claimed</a:t>
            </a:r>
          </a:p>
          <a:p>
            <a:r>
              <a:rPr lang="en-GB" dirty="0" smtClean="0"/>
              <a:t>The Home Office has disputed their age</a:t>
            </a:r>
            <a:endParaRPr lang="en-GB" dirty="0"/>
          </a:p>
        </p:txBody>
      </p:sp>
    </p:spTree>
    <p:extLst>
      <p:ext uri="{BB962C8B-B14F-4D97-AF65-F5344CB8AC3E}">
        <p14:creationId xmlns:p14="http://schemas.microsoft.com/office/powerpoint/2010/main" val="256516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a3bb9bf7-f30d-41b4-8fc9-31e240910f34">
      <Terms xmlns="http://schemas.microsoft.com/office/infopath/2007/PartnerControls"/>
    </TaxKeywordTaxHTField>
    <TaxCatchAll xmlns="a3bb9bf7-f30d-41b4-8fc9-31e240910f34"/>
    <_dlc_ExpireDateSaved xmlns="a3bb9bf7-f30d-41b4-8fc9-31e240910f34" xsi:nil="true"/>
    <_dlc_ExpireDate xmlns="a3bb9bf7-f30d-41b4-8fc9-31e240910f34">2043-11-07T15:56:59+00:00</_dlc_ExpireDate>
    <IconOverlay xmlns="http://schemas.microsoft.com/sharepoint/v4" xsi:nil="true"/>
    <CCG xmlns="89b70e76-7869-4396-907e-57270fc3cfa7">Medway</CCG>
    <_dlc_DocId xmlns="a3bb9bf7-f30d-41b4-8fc9-31e240910f34">KMC00-724-40707</_dlc_DocId>
    <_dlc_DocIdUrl xmlns="a3bb9bf7-f30d-41b4-8fc9-31e240910f34">
      <Url>http://kmcluster.easternandcoastalkent.nhs.uk/ccg/medwayccg/medccg/_layouts/DocIdRedir.aspx?ID=KMC00-724-40707</Url>
      <Description>KMC00-724-40707</Description>
    </_dlc_DocIdUrl>
  </documentManagement>
</p:properties>
</file>

<file path=customXml/item4.xml><?xml version="1.0" encoding="utf-8"?>
<?mso-contentType ?>
<spe:Receivers xmlns:spe="http://schemas.microsoft.com/sharepoint/events">
  <Receiver>
    <Name>Microsoft.Office.RecordsManagement.PolicyFeatures.ExpirationEventReceiver</Name>
    <Synchronization>Default</Synchronization>
    <Type>10001</Type>
    <SequenceNumber>101</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Synchronization>Default</Synchronization>
    <Type>10002</Type>
    <SequenceNumber>102</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Synchronization>Default</Synchronization>
    <Type>10004</Type>
    <SequenceNumber>103</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Synchronization>Default</Synchronization>
    <Type>10006</Type>
    <SequenceNumber>104</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KMC Document" ma:contentTypeID="0x010100D69BD41B3D3BD249B918A59F97003A5F00A7D2D12A21D5E14E87B73EAE1D6FB163" ma:contentTypeVersion="322" ma:contentTypeDescription="Create new document with associated metadata" ma:contentTypeScope="" ma:versionID="866dff74b9ef5b70ea44a269c847d063">
  <xsd:schema xmlns:xsd="http://www.w3.org/2001/XMLSchema" xmlns:xs="http://www.w3.org/2001/XMLSchema" xmlns:p="http://schemas.microsoft.com/office/2006/metadata/properties" xmlns:ns2="a3bb9bf7-f30d-41b4-8fc9-31e240910f34" xmlns:ns3="89b70e76-7869-4396-907e-57270fc3cfa7" xmlns:ns4="http://schemas.microsoft.com/sharepoint/v4" targetNamespace="http://schemas.microsoft.com/office/2006/metadata/properties" ma:root="true" ma:fieldsID="694299d72a068bce09cd322ff0778cc0" ns2:_="" ns3:_="" ns4:_="">
    <xsd:import namespace="a3bb9bf7-f30d-41b4-8fc9-31e240910f34"/>
    <xsd:import namespace="89b70e76-7869-4396-907e-57270fc3cfa7"/>
    <xsd:import namespace="http://schemas.microsoft.com/sharepoint/v4"/>
    <xsd:element name="properties">
      <xsd:complexType>
        <xsd:sequence>
          <xsd:element name="documentManagement">
            <xsd:complexType>
              <xsd:all>
                <xsd:element ref="ns2:_dlc_Exempt" minOccurs="0"/>
                <xsd:element ref="ns2:_dlc_ExpireDateSaved" minOccurs="0"/>
                <xsd:element ref="ns2:_dlc_ExpireDate" minOccurs="0"/>
                <xsd:element ref="ns2:_dlc_DocId" minOccurs="0"/>
                <xsd:element ref="ns2:_dlc_DocIdUrl" minOccurs="0"/>
                <xsd:element ref="ns2:_dlc_DocIdPersistId" minOccurs="0"/>
                <xsd:element ref="ns2:TaxKeywordTaxHTField" minOccurs="0"/>
                <xsd:element ref="ns2:TaxCatchAll" minOccurs="0"/>
                <xsd:element ref="ns2:TaxCatchAllLabel" minOccurs="0"/>
                <xsd:element ref="ns3:CCG"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b9bf7-f30d-41b4-8fc9-31e240910f34" elementFormDefault="qualified">
    <xsd:import namespace="http://schemas.microsoft.com/office/2006/documentManagement/types"/>
    <xsd:import namespace="http://schemas.microsoft.com/office/infopath/2007/PartnerControls"/>
    <xsd:element name="_dlc_Exempt" ma:index="8" nillable="true" ma:displayName="Exempt from Policy" ma:description="" ma:hidden="true" ma:internalName="_dlc_Exempt" ma:readOnly="true">
      <xsd:simpleType>
        <xsd:restriction base="dms:Unknown"/>
      </xsd:simpleType>
    </xsd:element>
    <xsd:element name="_dlc_ExpireDateSaved" ma:index="9" nillable="true" ma:displayName="Original Expiration Date" ma:description=""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20b4f509-811e-41b5-9419-54197673dce4"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79b8dfbd-8792-4d3e-a255-d31464cbf3cf}" ma:internalName="TaxCatchAll" ma:showField="CatchAllData" ma:web="a3bb9bf7-f30d-41b4-8fc9-31e240910f3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79b8dfbd-8792-4d3e-a255-d31464cbf3cf}" ma:internalName="TaxCatchAllLabel" ma:readOnly="true" ma:showField="CatchAllDataLabel" ma:web="a3bb9bf7-f30d-41b4-8fc9-31e240910f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b70e76-7869-4396-907e-57270fc3cfa7" elementFormDefault="qualified">
    <xsd:import namespace="http://schemas.microsoft.com/office/2006/documentManagement/types"/>
    <xsd:import namespace="http://schemas.microsoft.com/office/infopath/2007/PartnerControls"/>
    <xsd:element name="CCG" ma:index="18" nillable="true" ma:displayName="CCG" ma:internalName="CC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Policy xmlns:p="office.server.policy" id="1c6c060b-a8d5-4c04-ba24-3254307eb85d" local="false">
  <p:Name>Document Retention (30 years) </p:Name>
  <p:Description>The fundamental principle of retention/disposal criteria is to identify those file series which can be destroyed at pre-determined dates or which need to be retained for specific reasons. It aims to set down certain parameters for those files which fall in either of the above areas and the general guidelines detail those parameters.</p:Description>
  <p:Statement/>
  <p:PolicyItems>
    <p:PolicyItem featureId="Microsoft.Office.RecordsManagement.PolicyFeatures.Expiration">
      <p:Name>Expiration</p:Name>
      <p:Description>Automatic scheduling of content for processing, and expiry of content that has reached its due date.</p:Description>
      <p:CustomData>
        <data>
          <formula id="Microsoft.Office.RecordsManagement.PolicyFeatures.Expiration.Formula.BuiltIn">
            <number>30</number>
            <property>Modified</property>
            <period>years</period>
          </formula>
          <action type="action" id="Microsoft.Office.RecordsManagement.PolicyFeatures.Expiration.Action.MoveToRecycleBin"/>
        </data>
      </p:CustomData>
    </p:PolicyItem>
  </p:PolicyItems>
</p:Policy>
</file>

<file path=customXml/itemProps1.xml><?xml version="1.0" encoding="utf-8"?>
<ds:datastoreItem xmlns:ds="http://schemas.openxmlformats.org/officeDocument/2006/customXml" ds:itemID="{8EF5C853-A264-49B9-82A4-4D3EDBE89073}">
  <ds:schemaRefs>
    <ds:schemaRef ds:uri="http://schemas.microsoft.com/office/2006/metadata/customXsn"/>
  </ds:schemaRefs>
</ds:datastoreItem>
</file>

<file path=customXml/itemProps2.xml><?xml version="1.0" encoding="utf-8"?>
<ds:datastoreItem xmlns:ds="http://schemas.openxmlformats.org/officeDocument/2006/customXml" ds:itemID="{3CD4D036-9104-4F62-A6AF-2C7337106BBB}">
  <ds:schemaRefs>
    <ds:schemaRef ds:uri="http://schemas.microsoft.com/sharepoint/v3/contenttype/forms"/>
  </ds:schemaRefs>
</ds:datastoreItem>
</file>

<file path=customXml/itemProps3.xml><?xml version="1.0" encoding="utf-8"?>
<ds:datastoreItem xmlns:ds="http://schemas.openxmlformats.org/officeDocument/2006/customXml" ds:itemID="{9ADBEF10-6490-4E16-8A1F-6FBE9F62788B}">
  <ds:schemaRefs>
    <ds:schemaRef ds:uri="http://purl.org/dc/elements/1.1/"/>
    <ds:schemaRef ds:uri="89b70e76-7869-4396-907e-57270fc3cfa7"/>
    <ds:schemaRef ds:uri="http://schemas.microsoft.com/office/2006/documentManagement/types"/>
    <ds:schemaRef ds:uri="http://schemas.microsoft.com/office/infopath/2007/PartnerControls"/>
    <ds:schemaRef ds:uri="http://schemas.microsoft.com/sharepoint/v4"/>
    <ds:schemaRef ds:uri="http://www.w3.org/XML/1998/namespace"/>
    <ds:schemaRef ds:uri="http://purl.org/dc/dcmitype/"/>
    <ds:schemaRef ds:uri="http://schemas.microsoft.com/office/2006/metadata/properties"/>
    <ds:schemaRef ds:uri="http://schemas.openxmlformats.org/package/2006/metadata/core-properties"/>
    <ds:schemaRef ds:uri="a3bb9bf7-f30d-41b4-8fc9-31e240910f34"/>
    <ds:schemaRef ds:uri="http://purl.org/dc/terms/"/>
  </ds:schemaRefs>
</ds:datastoreItem>
</file>

<file path=customXml/itemProps4.xml><?xml version="1.0" encoding="utf-8"?>
<ds:datastoreItem xmlns:ds="http://schemas.openxmlformats.org/officeDocument/2006/customXml" ds:itemID="{EF9015BD-BAB5-41AC-AA0A-9AB6E91BB93B}">
  <ds:schemaRefs>
    <ds:schemaRef ds:uri="http://schemas.microsoft.com/sharepoint/events"/>
  </ds:schemaRefs>
</ds:datastoreItem>
</file>

<file path=customXml/itemProps5.xml><?xml version="1.0" encoding="utf-8"?>
<ds:datastoreItem xmlns:ds="http://schemas.openxmlformats.org/officeDocument/2006/customXml" ds:itemID="{14E50492-C2D9-483F-9437-FAEB73499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b9bf7-f30d-41b4-8fc9-31e240910f34"/>
    <ds:schemaRef ds:uri="89b70e76-7869-4396-907e-57270fc3cfa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5276176E-6284-4258-91BF-1323C4585A12}">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1974</TotalTime>
  <Words>2118</Words>
  <Application>Microsoft Office PowerPoint</Application>
  <PresentationFormat>On-screen Show (4:3)</PresentationFormat>
  <Paragraphs>316</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Understanding the Health Needs of Unaccompanied Asylum Seeking And Refugee Children  Nancy Sayer Designated Nurse for Looked After Children – Kent and Medway Dr Georgie Siggers  Designated Dr for UASCs </vt:lpstr>
      <vt:lpstr>Aims </vt:lpstr>
      <vt:lpstr>Legal Definitions </vt:lpstr>
      <vt:lpstr>Legal Definitions</vt:lpstr>
      <vt:lpstr>What is “seeking asylum”?</vt:lpstr>
      <vt:lpstr>After full consideration by UK Visas and Immigration there is 1 of 3 outcomes:</vt:lpstr>
      <vt:lpstr>Where are our UASC coming from?</vt:lpstr>
      <vt:lpstr> What happens to them?</vt:lpstr>
      <vt:lpstr>Age Assessments</vt:lpstr>
      <vt:lpstr>    </vt:lpstr>
      <vt:lpstr>Legal Responsibility </vt:lpstr>
      <vt:lpstr>Health</vt:lpstr>
      <vt:lpstr>What do we know about their health?</vt:lpstr>
      <vt:lpstr>Presence of dental decay</vt:lpstr>
      <vt:lpstr>Visual Acuity</vt:lpstr>
      <vt:lpstr>YP had concerns about their health</vt:lpstr>
      <vt:lpstr>Abnormal physical findings</vt:lpstr>
      <vt:lpstr>Dr. concerned about YP’s mental health</vt:lpstr>
      <vt:lpstr>Immunisation status</vt:lpstr>
      <vt:lpstr>Other</vt:lpstr>
      <vt:lpstr>Health Responsibilities</vt:lpstr>
      <vt:lpstr>The Statutory IHA</vt:lpstr>
      <vt:lpstr>Case Study </vt:lpstr>
      <vt:lpstr>PowerPoint Presentation</vt:lpstr>
      <vt:lpstr>PowerPoint Presentation</vt:lpstr>
      <vt:lpstr>Case Study </vt:lpstr>
      <vt:lpstr>PowerPoint Presentation</vt:lpstr>
      <vt:lpstr>Unmet health needs/risks</vt:lpstr>
      <vt:lpstr>Safeguarding Issues</vt:lpstr>
      <vt:lpstr>What we need from Primary Care Services </vt:lpstr>
      <vt:lpstr>What can we do?</vt:lpstr>
      <vt:lpstr>Useful Websites</vt:lpstr>
      <vt:lpstr>Looked After Children </vt:lpstr>
      <vt:lpstr>Health of LAC vs. Peers</vt:lpstr>
      <vt:lpstr>Health of Young People Leaving Care</vt:lpstr>
      <vt:lpstr>Consent</vt:lpstr>
      <vt:lpstr>Consent Continued:</vt:lpstr>
      <vt:lpstr>The role of primary care Promoting the health and well-being of Looked-After Children (DfE &amp;DoH, 2015)</vt:lpstr>
      <vt:lpstr>References </vt:lpstr>
      <vt:lpstr>Contact Details</vt:lpstr>
    </vt:vector>
  </TitlesOfParts>
  <Company>NHS West Kent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NHs west kent</dc:creator>
  <cp:lastModifiedBy>Georgie.Siggers</cp:lastModifiedBy>
  <cp:revision>113</cp:revision>
  <cp:lastPrinted>2016-01-21T11:33:42Z</cp:lastPrinted>
  <dcterms:created xsi:type="dcterms:W3CDTF">2013-04-26T12:24:32Z</dcterms:created>
  <dcterms:modified xsi:type="dcterms:W3CDTF">2016-02-22T16:41:01Z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0x010100D69BD41B3D3BD249B918A59F97003A5F00A7D2D12A21D5E14E87B73EAE1D6FB163</vt:lpwstr>
  </property>
  <property fmtid="{D5CDD505-2E9C-101B-9397-08002B2CF9AE}" pid="3" name="_dlc_policyId">
    <vt:lpwstr/>
  </property>
  <property fmtid="{D5CDD505-2E9C-101B-9397-08002B2CF9AE}" pid="4" name="ItemRetentionFormula">
    <vt:lpwstr>&lt;formula id="Microsoft.Office.RecordsManagement.PolicyFeatures.Expiration.Formula.BuiltIn"&gt;&lt;number&gt;30&lt;/number&gt;&lt;property&gt;Modified&lt;/property&gt;&lt;period&gt;years&lt;/period&gt;&lt;/formula&gt;</vt:lpwstr>
  </property>
  <property fmtid="{D5CDD505-2E9C-101B-9397-08002B2CF9AE}" pid="5" name="TaxKeyword">
    <vt:lpwstr/>
  </property>
  <property fmtid="{D5CDD505-2E9C-101B-9397-08002B2CF9AE}" pid="6" name="_dlc_DocIdItemGuid">
    <vt:lpwstr>b4a15dd9-799f-4ca4-8aed-30acecdf4597</vt:lpwstr>
  </property>
</Properties>
</file>