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73" r:id="rId4"/>
    <p:sldId id="261" r:id="rId5"/>
    <p:sldId id="258" r:id="rId6"/>
    <p:sldId id="265" r:id="rId7"/>
    <p:sldId id="257" r:id="rId8"/>
    <p:sldId id="266" r:id="rId9"/>
    <p:sldId id="267" r:id="rId10"/>
    <p:sldId id="268" r:id="rId11"/>
    <p:sldId id="274" r:id="rId12"/>
    <p:sldId id="269" r:id="rId13"/>
    <p:sldId id="272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84C"/>
    <a:srgbClr val="CD035B"/>
    <a:srgbClr val="F7B411"/>
    <a:srgbClr val="168D88"/>
    <a:srgbClr val="009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541"/>
  </p:normalViewPr>
  <p:slideViewPr>
    <p:cSldViewPr snapToGrid="0" snapToObjects="1">
      <p:cViewPr varScale="1">
        <p:scale>
          <a:sx n="165" d="100"/>
          <a:sy n="165" d="100"/>
        </p:scale>
        <p:origin x="109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457E9-3EF7-D141-951C-65614A2A7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F0D5C-C4BD-844C-884E-F18AEDD98A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F823E-B410-A743-9D99-6846527FC645}" type="datetimeFigureOut">
              <a:rPr lang="en-US" smtClean="0"/>
              <a:t>7/10/18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59779-FBA2-0744-8E4D-210594D76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77BAA-32F1-8643-BADB-9EE8EB49B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5351-4819-1344-84B1-8B2B1DF00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80E8-8C45-6A40-A842-7561D78D78D2}" type="datetimeFigureOut">
              <a:rPr lang="en-US" smtClean="0"/>
              <a:t>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E58E-9D10-B34A-8765-ECC20A470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E58E-9D10-B34A-8765-ECC20A470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E58E-9D10-B34A-8765-ECC20A470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E58E-9D10-B34A-8765-ECC20A470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DF7C4-81E1-014D-9CF9-62CEA4BAD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9CB819-914B-8E4B-B03F-39B93F395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0171" y="2404894"/>
            <a:ext cx="4281714" cy="1281736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Ranges Down From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E6106A-E2BF-704E-8B59-4CF01F266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170" y="3787775"/>
            <a:ext cx="4296229" cy="50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Name,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2340000"/>
            <a:ext cx="5030900" cy="1292947"/>
          </a:xfrm>
        </p:spPr>
        <p:txBody>
          <a:bodyPr anchor="t">
            <a:normAutofit/>
          </a:bodyPr>
          <a:lstStyle>
            <a:lvl1pPr algn="l">
              <a:lnSpc>
                <a:spcPts val="32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conference title </a:t>
            </a:r>
            <a:br>
              <a:rPr lang="en-GB" dirty="0"/>
            </a:br>
            <a:r>
              <a:rPr lang="en-GB" dirty="0"/>
              <a:t>to sit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000" y="3780000"/>
            <a:ext cx="6400800" cy="432916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details here</a:t>
            </a:r>
            <a:endParaRPr lang="en-US" dirty="0"/>
          </a:p>
        </p:txBody>
      </p:sp>
      <p:pic>
        <p:nvPicPr>
          <p:cNvPr id="7" name="Picture 6" descr="UASC-logo.jpg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7" y="99211"/>
            <a:ext cx="1905000" cy="3149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359969"/>
            <a:ext cx="9144000" cy="783531"/>
          </a:xfrm>
          <a:prstGeom prst="rect">
            <a:avLst/>
          </a:prstGeom>
          <a:solidFill>
            <a:srgbClr val="168D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2097" y="4546505"/>
            <a:ext cx="2920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www.uaschealth.org</a:t>
            </a:r>
            <a:endParaRPr lang="en-GB" sz="1400" b="1" i="0" u="none" strike="noStrike" kern="120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65200" y="4546505"/>
            <a:ext cx="180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 partnership with </a:t>
            </a:r>
          </a:p>
        </p:txBody>
      </p:sp>
      <p:pic>
        <p:nvPicPr>
          <p:cNvPr id="14" name="Picture 13" descr="NHS-logo.gif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79" y="4434157"/>
            <a:ext cx="800100" cy="6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E7A9F-966B-384D-BC62-0A2E4FB5F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07444-64FD-4946-8691-3C70CD7B3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6EA327-7058-9141-89F6-4A207A9B5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4356100" cy="833588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/>
            </a:lvl1pPr>
          </a:lstStyle>
          <a:p>
            <a:pPr algn="l"/>
            <a:r>
              <a:rPr lang="en-US" sz="3200" dirty="0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B7C78-CBCD-CA44-B07B-E860A1D1D756}"/>
              </a:ext>
            </a:extLst>
          </p:cNvPr>
          <p:cNvSpPr txBox="1"/>
          <p:nvPr userDrawn="1"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4E4CA4-6C58-8F40-A946-235D27F276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541" y="9519"/>
            <a:ext cx="3743459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96D1CC-8FD2-7942-A0E7-7A01A7DD14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4356100" cy="317992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F257E9-06B5-F947-908E-B85E14E84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4745038"/>
            <a:ext cx="4356100" cy="398462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229600" cy="3300777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260000"/>
            <a:ext cx="4038600" cy="2545556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000" y="1260000"/>
            <a:ext cx="4038600" cy="2545556"/>
          </a:xfrm>
        </p:spPr>
        <p:txBody>
          <a:bodyPr>
            <a:normAutofit/>
          </a:bodyPr>
          <a:lstStyle>
            <a:lvl1pPr marL="342900" indent="-342900">
              <a:spcBef>
                <a:spcPts val="400"/>
              </a:spcBef>
              <a:buFont typeface="Wingdings" pitchFamily="2" charset="2"/>
              <a:buChar char="§"/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33588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6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8292"/>
            <a:ext cx="9144000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7" r:id="rId3"/>
    <p:sldLayoutId id="2147483650" r:id="rId4"/>
    <p:sldLayoutId id="2147483652" r:id="rId5"/>
    <p:sldLayoutId id="2147483654" r:id="rId6"/>
    <p:sldLayoutId id="2147483655" r:id="rId7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rgbClr val="5A28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D9A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D9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childrenssociety.org.uk/legal-aid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0000" y="2404800"/>
            <a:ext cx="4831634" cy="128173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dirty="0"/>
              <a:t>Supporting mental health needs of unaccompanied young people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sz="quarter" idx="10"/>
          </p:nvPr>
        </p:nvSpPr>
        <p:spPr>
          <a:xfrm>
            <a:off x="1260000" y="3686536"/>
            <a:ext cx="4296229" cy="508000"/>
          </a:xfrm>
        </p:spPr>
        <p:txBody>
          <a:bodyPr>
            <a:noAutofit/>
          </a:bodyPr>
          <a:lstStyle/>
          <a:p>
            <a:r>
              <a:rPr lang="en-US" dirty="0"/>
              <a:t>Rupinder </a:t>
            </a:r>
            <a:r>
              <a:rPr lang="en-US" dirty="0" err="1"/>
              <a:t>Parhar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 Children’s Society</a:t>
            </a:r>
          </a:p>
        </p:txBody>
      </p:sp>
    </p:spTree>
    <p:extLst>
      <p:ext uri="{BB962C8B-B14F-4D97-AF65-F5344CB8AC3E}">
        <p14:creationId xmlns:p14="http://schemas.microsoft.com/office/powerpoint/2010/main" val="363003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000" y="1260000"/>
            <a:ext cx="4296528" cy="2809492"/>
          </a:xfrm>
        </p:spPr>
        <p:txBody>
          <a:bodyPr wrap="square">
            <a:noAutofit/>
          </a:bodyPr>
          <a:lstStyle/>
          <a:p>
            <a:r>
              <a:rPr lang="en-US" dirty="0"/>
              <a:t>Risk of return at 18</a:t>
            </a:r>
          </a:p>
          <a:p>
            <a:r>
              <a:rPr lang="en-US" dirty="0"/>
              <a:t>Legal aid cuts</a:t>
            </a:r>
          </a:p>
          <a:p>
            <a:r>
              <a:rPr lang="en-US" dirty="0"/>
              <a:t>Lack of coordination among services</a:t>
            </a:r>
          </a:p>
          <a:p>
            <a:r>
              <a:rPr lang="en-US" dirty="0"/>
              <a:t>Cuts to NGO support services</a:t>
            </a:r>
          </a:p>
          <a:p>
            <a:r>
              <a:rPr lang="en-US" dirty="0"/>
              <a:t>Hostile Environment – NHS charging, restrictions to education access</a:t>
            </a:r>
          </a:p>
          <a:p>
            <a:r>
              <a:rPr lang="en-US" dirty="0"/>
              <a:t>Limited support for children in families: Dublin III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36528" cy="833588"/>
          </a:xfrm>
          <a:noFill/>
        </p:spPr>
        <p:txBody>
          <a:bodyPr>
            <a:noAutofit/>
          </a:bodyPr>
          <a:lstStyle/>
          <a:p>
            <a:pPr algn="l"/>
            <a:r>
              <a:rPr lang="en-US" dirty="0"/>
              <a:t>Barriers to accessing mental health issues and stress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5FD3D7-2AE5-4B45-87D6-27FD14113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260000"/>
            <a:ext cx="4140000" cy="28094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Inadequate models for assessing need</a:t>
            </a:r>
          </a:p>
          <a:p>
            <a:r>
              <a:rPr lang="en-US" dirty="0"/>
              <a:t>CAMHS criteria might not suit mental health needs of unaccompanied young people </a:t>
            </a:r>
          </a:p>
          <a:p>
            <a:r>
              <a:rPr lang="en-US" dirty="0"/>
              <a:t>Awareness among professionals</a:t>
            </a:r>
          </a:p>
          <a:p>
            <a:r>
              <a:rPr lang="en-US" dirty="0"/>
              <a:t>Language and lack of interpretation </a:t>
            </a:r>
          </a:p>
          <a:p>
            <a:r>
              <a:rPr lang="en-US" dirty="0"/>
              <a:t>Support to understand and articulate needs</a:t>
            </a:r>
          </a:p>
          <a:p>
            <a:r>
              <a:rPr lang="en-US" dirty="0"/>
              <a:t>Home Office immigration and asylum processes</a:t>
            </a:r>
          </a:p>
          <a:p>
            <a:r>
              <a:rPr lang="en-US" dirty="0"/>
              <a:t>Age assessments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38724"/>
            <a:ext cx="8229600" cy="833588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Assadullah’s 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2746"/>
            <a:ext cx="8971005" cy="3754540"/>
          </a:xfrm>
        </p:spPr>
        <p:txBody>
          <a:bodyPr>
            <a:normAutofit/>
          </a:bodyPr>
          <a:lstStyle/>
          <a:p>
            <a:r>
              <a:rPr lang="en-GB" dirty="0"/>
              <a:t>17 year-old from Afghanistan, taken from his family to a Taliban training camp. </a:t>
            </a:r>
          </a:p>
          <a:p>
            <a:r>
              <a:rPr lang="en-GB" dirty="0"/>
              <a:t>Helped to escape and taken across the border to Iran, smuggled across Europe to the UK.</a:t>
            </a:r>
          </a:p>
          <a:p>
            <a:r>
              <a:rPr lang="en-GB" dirty="0"/>
              <a:t>Taken to a police station. Police arranged for him to be assessed by children’s services. He was initially taken into care of children’s services.</a:t>
            </a:r>
          </a:p>
          <a:p>
            <a:r>
              <a:rPr lang="en-GB" dirty="0"/>
              <a:t>He then had his age assessed as 20 year-old. He was moved out of local authority care into asylum accommodation with adult men, without the child-specific support he needed.</a:t>
            </a:r>
          </a:p>
          <a:p>
            <a:r>
              <a:rPr lang="en-GB" dirty="0"/>
              <a:t>Experiencing flashbacks, hearing voices. Referred by GP to Freedom from Torture.</a:t>
            </a:r>
          </a:p>
          <a:p>
            <a:r>
              <a:rPr lang="en-GB" dirty="0"/>
              <a:t>Supported with his trauma, but he was not able to access age-appropriate education and other support and this had a detrimental impact on his recovery and rehabilitation.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0737E-352A-3042-BC82-027FE8E52753}"/>
              </a:ext>
            </a:extLst>
          </p:cNvPr>
          <p:cNvSpPr txBox="1">
            <a:spLocks/>
          </p:cNvSpPr>
          <p:nvPr/>
        </p:nvSpPr>
        <p:spPr>
          <a:xfrm>
            <a:off x="0" y="4745038"/>
            <a:ext cx="7060132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www.childrenssociety.org.uk</a:t>
            </a:r>
            <a:r>
              <a:rPr lang="en-US" sz="1200" b="1" dirty="0">
                <a:solidFill>
                  <a:schemeClr val="bg1"/>
                </a:solidFill>
              </a:rPr>
              <a:t>/news-and-blogs/our-blog/our-history-with-child-refugees</a:t>
            </a:r>
          </a:p>
        </p:txBody>
      </p:sp>
    </p:spTree>
    <p:extLst>
      <p:ext uri="{BB962C8B-B14F-4D97-AF65-F5344CB8AC3E}">
        <p14:creationId xmlns:p14="http://schemas.microsoft.com/office/powerpoint/2010/main" val="44005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97" y="9519"/>
            <a:ext cx="4356100" cy="83358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Successful support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9EFF82-8A88-2144-B7AD-D394A4D9DB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541" y="9519"/>
            <a:ext cx="3743459" cy="51435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0" y="614551"/>
            <a:ext cx="5335484" cy="4130487"/>
          </a:xfrm>
        </p:spPr>
        <p:txBody>
          <a:bodyPr>
            <a:noAutofit/>
          </a:bodyPr>
          <a:lstStyle/>
          <a:p>
            <a:r>
              <a:rPr lang="en-US" dirty="0"/>
              <a:t>Comprehensive and flexible referrals and assessments. </a:t>
            </a:r>
          </a:p>
          <a:p>
            <a:r>
              <a:rPr lang="en-US" dirty="0"/>
              <a:t>Trusted, community-based therapeutic support.</a:t>
            </a:r>
          </a:p>
          <a:p>
            <a:r>
              <a:rPr lang="en-US" dirty="0"/>
              <a:t>Training for key professionals such as social care, foster carers and residential workers that support separated and unaccompanied young people. </a:t>
            </a:r>
          </a:p>
          <a:p>
            <a:r>
              <a:rPr lang="en-US" dirty="0"/>
              <a:t>Leadership to ensure consistent communication about young people’s needs and joint working between professionals.</a:t>
            </a:r>
          </a:p>
          <a:p>
            <a:r>
              <a:rPr lang="en-US" dirty="0"/>
              <a:t>Advocacy support also provided for young people to support practical needs.</a:t>
            </a:r>
          </a:p>
          <a:p>
            <a:r>
              <a:rPr lang="en-US" dirty="0"/>
              <a:t>Independent legal guardians for young people.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993405-B141-4847-87A3-4861AAB67F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58FE-FE5E-E84B-A308-26A5BDEBAFCE}"/>
              </a:ext>
            </a:extLst>
          </p:cNvPr>
          <p:cNvSpPr txBox="1"/>
          <p:nvPr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A0C50-E53D-4542-A170-1151C5000C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Successful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45816"/>
            <a:ext cx="8372108" cy="3732130"/>
          </a:xfrm>
        </p:spPr>
        <p:txBody>
          <a:bodyPr>
            <a:noAutofit/>
          </a:bodyPr>
          <a:lstStyle/>
          <a:p>
            <a:r>
              <a:rPr lang="en-US" dirty="0"/>
              <a:t>Flexible duration of time spent working young people.</a:t>
            </a:r>
          </a:p>
          <a:p>
            <a:r>
              <a:rPr lang="en-US" dirty="0"/>
              <a:t>Adaptable language and resources used to discuss mental health with young people.</a:t>
            </a:r>
          </a:p>
          <a:p>
            <a:r>
              <a:rPr lang="en-US" dirty="0"/>
              <a:t>Continuous commitment to funding for CAMHS, specialist mental health and advocacy services for children and 18+ young people.</a:t>
            </a:r>
          </a:p>
          <a:p>
            <a:r>
              <a:rPr lang="en-US" dirty="0"/>
              <a:t>High quality, supportive  accommodation placements.</a:t>
            </a:r>
          </a:p>
          <a:p>
            <a:r>
              <a:rPr lang="en-US" dirty="0"/>
              <a:t>Varied therapeutic interventions (individual, group, etc.) where appropriate </a:t>
            </a:r>
          </a:p>
          <a:p>
            <a:r>
              <a:rPr lang="en-US" dirty="0"/>
              <a:t>Improved support and communication from Home Office immigration and asylum processes.</a:t>
            </a:r>
          </a:p>
          <a:p>
            <a:r>
              <a:rPr lang="en-US" dirty="0"/>
              <a:t>Access to appropriate legal advice and legal aid. </a:t>
            </a:r>
          </a:p>
          <a:p>
            <a:r>
              <a:rPr lang="en-US" dirty="0"/>
              <a:t>Equal access to support for Dublin III family reunion arrivals.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758FE-FE5E-E84B-A308-26A5BDEBAFCE}"/>
              </a:ext>
            </a:extLst>
          </p:cNvPr>
          <p:cNvSpPr txBox="1"/>
          <p:nvPr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Access to legal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Cut off from Justice</a:t>
            </a:r>
          </a:p>
          <a:p>
            <a:r>
              <a:rPr lang="en-US" dirty="0"/>
              <a:t>Access to high quality immigration advice and funding for asylum or other immigration applications has been repeatedly highlighted as a key issue for ensuring young people’s wellbeing and stability. </a:t>
            </a:r>
          </a:p>
          <a:p>
            <a:r>
              <a:rPr lang="en-US" dirty="0"/>
              <a:t>Wide sweeping cuts were made to the legal aid landscape by the government in 2012.</a:t>
            </a:r>
          </a:p>
          <a:p>
            <a:r>
              <a:rPr lang="en-US" dirty="0"/>
              <a:t>We are asking the government to reinstate legal aid in immigration cases for under 18s.</a:t>
            </a:r>
          </a:p>
          <a:p>
            <a:r>
              <a:rPr lang="en-US" dirty="0"/>
              <a:t>Read our </a:t>
            </a:r>
            <a:r>
              <a:rPr lang="en-US" dirty="0">
                <a:hlinkClick r:id="rId2"/>
              </a:rPr>
              <a:t>two reports</a:t>
            </a:r>
            <a:r>
              <a:rPr lang="en-US" dirty="0"/>
              <a:t> about access to legal aid, released in 2013 and 2017, and support the campaign.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5ABB7FF-B06C-284F-BCFB-94171A253015}"/>
              </a:ext>
            </a:extLst>
          </p:cNvPr>
          <p:cNvSpPr txBox="1">
            <a:spLocks/>
          </p:cNvSpPr>
          <p:nvPr/>
        </p:nvSpPr>
        <p:spPr>
          <a:xfrm>
            <a:off x="360000" y="4745038"/>
            <a:ext cx="5190408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www.childrenssociety.org.uk</a:t>
            </a:r>
            <a:r>
              <a:rPr lang="en-US" sz="1200" b="1" dirty="0">
                <a:solidFill>
                  <a:schemeClr val="bg1"/>
                </a:solidFill>
              </a:rPr>
              <a:t>/legal-aid-support</a:t>
            </a:r>
          </a:p>
        </p:txBody>
      </p:sp>
    </p:spTree>
    <p:extLst>
      <p:ext uri="{BB962C8B-B14F-4D97-AF65-F5344CB8AC3E}">
        <p14:creationId xmlns:p14="http://schemas.microsoft.com/office/powerpoint/2010/main" val="283444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866588"/>
            <a:ext cx="8229600" cy="3024095"/>
          </a:xfrm>
        </p:spPr>
        <p:txBody>
          <a:bodyPr wrap="square">
            <a:noAutofit/>
          </a:bodyPr>
          <a:lstStyle/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b="1" dirty="0"/>
              <a:t>Rupinder </a:t>
            </a:r>
            <a:r>
              <a:rPr lang="en-GB" b="1" dirty="0" err="1"/>
              <a:t>Parhar</a:t>
            </a:r>
            <a:endParaRPr lang="en-GB" b="1" dirty="0"/>
          </a:p>
          <a:p>
            <a:pPr algn="ctr">
              <a:buNone/>
            </a:pPr>
            <a:r>
              <a:rPr lang="en-GB" dirty="0" err="1"/>
              <a:t>rupinder.parhar@childrenssociety.org.uk</a:t>
            </a:r>
            <a:r>
              <a:rPr lang="en-GB" dirty="0"/>
              <a:t> </a:t>
            </a:r>
          </a:p>
          <a:p>
            <a:pPr algn="ctr">
              <a:buNone/>
            </a:pPr>
            <a:r>
              <a:rPr lang="en-GB" dirty="0"/>
              <a:t>@</a:t>
            </a:r>
            <a:r>
              <a:rPr lang="en-GB" dirty="0" err="1"/>
              <a:t>ChildSocPol</a:t>
            </a: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Find out more about our work with refugee and migrant children at </a:t>
            </a:r>
            <a:r>
              <a:rPr lang="en-GB" b="1" dirty="0" err="1"/>
              <a:t>www.childrenssociety.org.uk</a:t>
            </a:r>
            <a:r>
              <a:rPr lang="en-GB" b="1" dirty="0"/>
              <a:t>/what-we-do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320AE-00DD-724C-8D11-466218AC8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353" y="3420000"/>
            <a:ext cx="2152822" cy="1062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65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7F1BE-40B8-A24B-BA28-B67E4F97B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0" y="0"/>
            <a:ext cx="3743999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FCF4F8-2B67-DB41-9A3E-04D2620A2C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Refugee	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Unaccompanied asylum seeking young person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Separated young person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Age disputed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Asylum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UASC leave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Refugee status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ARE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Section 55 duty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/>
              <a:t>UNCRC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58FE-FE5E-E84B-A308-26A5BDEBAFCE}"/>
              </a:ext>
            </a:extLst>
          </p:cNvPr>
          <p:cNvSpPr txBox="1"/>
          <p:nvPr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656EDE8-8DE0-C54F-BD19-4A0105DF6156}"/>
              </a:ext>
            </a:extLst>
          </p:cNvPr>
          <p:cNvSpPr txBox="1">
            <a:spLocks/>
          </p:cNvSpPr>
          <p:nvPr/>
        </p:nvSpPr>
        <p:spPr>
          <a:xfrm>
            <a:off x="360000" y="4745038"/>
            <a:ext cx="5190408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www.refugeecouncil.org.uk</a:t>
            </a:r>
            <a:r>
              <a:rPr lang="en-US" sz="1200" b="1" dirty="0">
                <a:solidFill>
                  <a:schemeClr val="bg1"/>
                </a:solidFill>
              </a:rPr>
              <a:t>/glossary</a:t>
            </a:r>
          </a:p>
        </p:txBody>
      </p:sp>
    </p:spTree>
    <p:extLst>
      <p:ext uri="{BB962C8B-B14F-4D97-AF65-F5344CB8AC3E}">
        <p14:creationId xmlns:p14="http://schemas.microsoft.com/office/powerpoint/2010/main" val="225261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The Children’s Society support for refugee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7000920" cy="3300777"/>
          </a:xfrm>
        </p:spPr>
        <p:txBody>
          <a:bodyPr>
            <a:normAutofit/>
          </a:bodyPr>
          <a:lstStyle/>
          <a:p>
            <a:r>
              <a:rPr lang="en-US" sz="1900" dirty="0"/>
              <a:t>The Children’s Society has supported refugee children since 1939: helped to look after children arriving in London via the </a:t>
            </a:r>
            <a:r>
              <a:rPr lang="en-US" sz="1900" dirty="0" err="1"/>
              <a:t>Kindertransport</a:t>
            </a:r>
            <a:r>
              <a:rPr lang="en-US" sz="1900" dirty="0"/>
              <a:t>.</a:t>
            </a:r>
          </a:p>
          <a:p>
            <a:r>
              <a:rPr lang="en-US" sz="1900" dirty="0"/>
              <a:t>Children were supported with trauma, they were all arriving alone and many had lost their parents in tragic circumstances.</a:t>
            </a:r>
          </a:p>
          <a:p>
            <a:r>
              <a:rPr lang="en-US" sz="1900" dirty="0"/>
              <a:t>We have continued to support refugee and migrant children, unaccompanied and in families, through to present.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0737E-352A-3042-BC82-027FE8E52753}"/>
              </a:ext>
            </a:extLst>
          </p:cNvPr>
          <p:cNvSpPr txBox="1">
            <a:spLocks/>
          </p:cNvSpPr>
          <p:nvPr/>
        </p:nvSpPr>
        <p:spPr>
          <a:xfrm>
            <a:off x="359999" y="4745038"/>
            <a:ext cx="7060132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www.childrenssociety.org.uk</a:t>
            </a:r>
            <a:r>
              <a:rPr lang="en-US" sz="1200" b="1" dirty="0">
                <a:solidFill>
                  <a:schemeClr val="bg1"/>
                </a:solidFill>
              </a:rPr>
              <a:t>/news-and-blogs/our-blog/our-history-with-child-refugees</a:t>
            </a:r>
          </a:p>
        </p:txBody>
      </p:sp>
    </p:spTree>
    <p:extLst>
      <p:ext uri="{BB962C8B-B14F-4D97-AF65-F5344CB8AC3E}">
        <p14:creationId xmlns:p14="http://schemas.microsoft.com/office/powerpoint/2010/main" val="3178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The Children’s</a:t>
            </a:r>
            <a:br>
              <a:rPr lang="en-US" dirty="0"/>
            </a:br>
            <a:r>
              <a:rPr lang="en-US" dirty="0"/>
              <a:t>Society’s Services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8B90E36-E6E8-6E46-873E-208260D702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>
            <a:off x="5400541" y="0"/>
            <a:ext cx="3743459" cy="515301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5675B-E65A-3942-96D7-8BA505A62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4824648" cy="3179920"/>
          </a:xfrm>
        </p:spPr>
        <p:txBody>
          <a:bodyPr>
            <a:noAutofit/>
          </a:bodyPr>
          <a:lstStyle/>
          <a:p>
            <a:r>
              <a:rPr lang="en-US" sz="1750" dirty="0"/>
              <a:t>Services across England, specialist services for refugee and migrant children in Newcastle, Leeds, Lancashire, Manchester, Birmingham and Stratford.</a:t>
            </a:r>
          </a:p>
          <a:p>
            <a:r>
              <a:rPr lang="en-US" sz="1750" dirty="0"/>
              <a:t>Direct advocacy and advice work, group work, befriending, social activities and therapeutic support.</a:t>
            </a:r>
          </a:p>
          <a:p>
            <a:r>
              <a:rPr lang="en-US" sz="1750" dirty="0"/>
              <a:t>Campaign work and lobbying on issues that affect refugee and migrant young people, representing their views and issues that affect them to decision-makers on local and national level in England and Wales.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58FE-FE5E-E84B-A308-26A5BDEBAFCE}"/>
              </a:ext>
            </a:extLst>
          </p:cNvPr>
          <p:cNvSpPr txBox="1"/>
          <p:nvPr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23E9A97-F297-DA44-9084-3C701A6CFB96}"/>
              </a:ext>
            </a:extLst>
          </p:cNvPr>
          <p:cNvSpPr txBox="1">
            <a:spLocks/>
          </p:cNvSpPr>
          <p:nvPr/>
        </p:nvSpPr>
        <p:spPr>
          <a:xfrm>
            <a:off x="360000" y="4745038"/>
            <a:ext cx="5190408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www.childrenssociety.org.uk</a:t>
            </a:r>
            <a:r>
              <a:rPr lang="en-US" sz="1200" b="1" dirty="0">
                <a:solidFill>
                  <a:schemeClr val="bg1"/>
                </a:solidFill>
              </a:rPr>
              <a:t>/what-we-do</a:t>
            </a:r>
          </a:p>
        </p:txBody>
      </p:sp>
    </p:spTree>
    <p:extLst>
      <p:ext uri="{BB962C8B-B14F-4D97-AF65-F5344CB8AC3E}">
        <p14:creationId xmlns:p14="http://schemas.microsoft.com/office/powerpoint/2010/main" val="27774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Historically, The Children’s Society ran therapeutic services in Liverpool (bereavement service), London (</a:t>
            </a:r>
            <a:r>
              <a:rPr lang="en-US" dirty="0" err="1"/>
              <a:t>Finsbury</a:t>
            </a:r>
            <a:r>
              <a:rPr lang="en-US" dirty="0"/>
              <a:t> Park project in partnership with African Women’s Welfare Group) and Oxford (therapeutic service for psychological distress and trauma): worked with refugee and unaccompanied children on an individual basis, in groups, or within families.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Currently, we provide in-house mental health support in our </a:t>
            </a:r>
            <a:r>
              <a:rPr lang="en-US" b="1" dirty="0"/>
              <a:t>Rise</a:t>
            </a:r>
            <a:r>
              <a:rPr lang="en-US" dirty="0"/>
              <a:t> project in London and through our </a:t>
            </a:r>
            <a:r>
              <a:rPr lang="en-US" b="1" dirty="0"/>
              <a:t>Pause</a:t>
            </a:r>
            <a:r>
              <a:rPr lang="en-US" dirty="0"/>
              <a:t> drop-in service in Birmingham.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Therapeutic support for refugee and migrant young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B7DBE-1065-8C41-B5A6-C853A1715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0FA10E-9DC1-4146-AE4F-FD39E2660C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541" y="0"/>
            <a:ext cx="3743459" cy="5153019"/>
          </a:xfrm>
        </p:spPr>
      </p:pic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60000" y="1620000"/>
            <a:ext cx="4356100" cy="31799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Section 20, Children Act 1989</a:t>
            </a:r>
            <a:br>
              <a:rPr lang="en-US" dirty="0"/>
            </a:br>
            <a:r>
              <a:rPr lang="en-US" dirty="0"/>
              <a:t>duty to accommodate children</a:t>
            </a:r>
          </a:p>
          <a:p>
            <a:r>
              <a:rPr lang="en-US" b="1" dirty="0"/>
              <a:t>Section 17, Children Act 1989</a:t>
            </a:r>
            <a:br>
              <a:rPr lang="en-US" dirty="0"/>
            </a:br>
            <a:r>
              <a:rPr lang="en-US" dirty="0"/>
              <a:t>to safeguard and promote wellbeing of children in area, including support for parents</a:t>
            </a:r>
          </a:p>
          <a:p>
            <a:r>
              <a:rPr lang="en-US" b="1" dirty="0"/>
              <a:t>Section 31, Children Act 1989</a:t>
            </a:r>
            <a:br>
              <a:rPr lang="en-US" b="1" dirty="0"/>
            </a:br>
            <a:r>
              <a:rPr lang="en-US" dirty="0"/>
              <a:t>enables local authority to create a formal court order to place a child in its care, bestowing parental responsibility.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DA0CF2-2D2A-B74E-B034-6C8E8EA69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58FE-FE5E-E84B-A308-26A5BDEBAFCE}"/>
              </a:ext>
            </a:extLst>
          </p:cNvPr>
          <p:cNvSpPr txBox="1"/>
          <p:nvPr/>
        </p:nvSpPr>
        <p:spPr>
          <a:xfrm>
            <a:off x="834189" y="17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E8837-D0EB-9F4A-AA31-5129ED069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000" y="2196000"/>
            <a:ext cx="9144000" cy="129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040541" cy="833588"/>
          </a:xfrm>
          <a:noFill/>
        </p:spPr>
        <p:txBody>
          <a:bodyPr>
            <a:noAutofit/>
          </a:bodyPr>
          <a:lstStyle/>
          <a:p>
            <a:pPr algn="l"/>
            <a:r>
              <a:rPr lang="en-US" dirty="0"/>
              <a:t>Legal framework for supporting unaccompanied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B9E00-BA4E-8B48-88FD-7D7B8B1FDB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0859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8724"/>
            <a:ext cx="8229600" cy="833588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Agron’s</a:t>
            </a:r>
            <a:r>
              <a:rPr lang="en-US" dirty="0"/>
              <a:t> 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2746"/>
            <a:ext cx="8971005" cy="3446528"/>
          </a:xfrm>
        </p:spPr>
        <p:txBody>
          <a:bodyPr>
            <a:normAutofit/>
          </a:bodyPr>
          <a:lstStyle/>
          <a:p>
            <a:r>
              <a:rPr lang="en-GB" dirty="0"/>
              <a:t>17 year-old from Albania, trafficked and working in a car wash.</a:t>
            </a:r>
          </a:p>
          <a:p>
            <a:r>
              <a:rPr lang="en-GB" dirty="0"/>
              <a:t>Supported by the Children’s Society’s trafficking service for boys.</a:t>
            </a:r>
          </a:p>
          <a:p>
            <a:r>
              <a:rPr lang="en-GB" dirty="0"/>
              <a:t>One-to-one advocacy, focusing on safety and wellbeing.</a:t>
            </a:r>
          </a:p>
          <a:p>
            <a:r>
              <a:rPr lang="en-GB" dirty="0" err="1"/>
              <a:t>Agron</a:t>
            </a:r>
            <a:r>
              <a:rPr lang="en-GB" dirty="0"/>
              <a:t> faced sleep disturbances, nightmares based on difficult experiences.</a:t>
            </a:r>
          </a:p>
          <a:p>
            <a:r>
              <a:rPr lang="en-GB" dirty="0"/>
              <a:t>Accessed in-house therapist to address sleep disturbance and nightmares. Initially the nightmares increased, but therapy caused a decrease in nightmares. </a:t>
            </a:r>
          </a:p>
          <a:p>
            <a:r>
              <a:rPr lang="en-GB" dirty="0"/>
              <a:t>Reduced nightmares, feels calmer, less fearful of his traffickers.</a:t>
            </a:r>
          </a:p>
          <a:p>
            <a:r>
              <a:rPr lang="en-GB" dirty="0"/>
              <a:t>He will decide whether he wishes to access further therapeutic support.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0737E-352A-3042-BC82-027FE8E52753}"/>
              </a:ext>
            </a:extLst>
          </p:cNvPr>
          <p:cNvSpPr txBox="1">
            <a:spLocks/>
          </p:cNvSpPr>
          <p:nvPr/>
        </p:nvSpPr>
        <p:spPr>
          <a:xfrm>
            <a:off x="359999" y="4745038"/>
            <a:ext cx="7060132" cy="398462"/>
          </a:xfrm>
          <a:prstGeom prst="rect">
            <a:avLst/>
          </a:prstGeom>
        </p:spPr>
        <p:txBody>
          <a:bodyPr wrap="square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9D9A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bg1"/>
                </a:solidFill>
              </a:rPr>
              <a:t>www.childrenssociety.org.uk</a:t>
            </a:r>
            <a:r>
              <a:rPr lang="en-US" sz="1200" b="1" dirty="0">
                <a:solidFill>
                  <a:schemeClr val="bg1"/>
                </a:solidFill>
              </a:rPr>
              <a:t>/news-and-blogs/our-blog/our-history-with-child-refugees</a:t>
            </a:r>
          </a:p>
        </p:txBody>
      </p:sp>
    </p:spTree>
    <p:extLst>
      <p:ext uri="{BB962C8B-B14F-4D97-AF65-F5344CB8AC3E}">
        <p14:creationId xmlns:p14="http://schemas.microsoft.com/office/powerpoint/2010/main" val="382933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Fleeing violence</a:t>
            </a:r>
          </a:p>
          <a:p>
            <a:r>
              <a:rPr lang="en-US" sz="1800" dirty="0"/>
              <a:t>Bereavement </a:t>
            </a:r>
          </a:p>
          <a:p>
            <a:r>
              <a:rPr lang="en-US" sz="1800" dirty="0"/>
              <a:t>Trauma</a:t>
            </a:r>
          </a:p>
          <a:p>
            <a:r>
              <a:rPr lang="en-US" sz="1800" dirty="0"/>
              <a:t>Trafficked</a:t>
            </a:r>
          </a:p>
          <a:p>
            <a:r>
              <a:rPr lang="en-US" sz="1800" dirty="0"/>
              <a:t>PTSD</a:t>
            </a:r>
          </a:p>
          <a:p>
            <a:r>
              <a:rPr lang="en-US" sz="1800" dirty="0"/>
              <a:t>Sleep disturbances</a:t>
            </a:r>
          </a:p>
          <a:p>
            <a:r>
              <a:rPr lang="en-US" sz="1800" dirty="0"/>
              <a:t>Starvation</a:t>
            </a:r>
          </a:p>
          <a:p>
            <a:r>
              <a:rPr lang="en-US" dirty="0"/>
              <a:t>Sexual abuse and STDs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7DF94-3134-2E40-B594-A6CDE970C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Anxiety </a:t>
            </a:r>
          </a:p>
          <a:p>
            <a:r>
              <a:rPr lang="en-US" dirty="0"/>
              <a:t>Nutrition issues  </a:t>
            </a:r>
          </a:p>
          <a:p>
            <a:r>
              <a:rPr lang="en-US" dirty="0"/>
              <a:t>Social isolation</a:t>
            </a:r>
          </a:p>
          <a:p>
            <a:r>
              <a:rPr lang="en-US" dirty="0"/>
              <a:t>Age assessments </a:t>
            </a:r>
          </a:p>
          <a:p>
            <a:r>
              <a:rPr lang="en-US" dirty="0"/>
              <a:t>Inability to access to services they need e.g. education, NHS care </a:t>
            </a:r>
          </a:p>
          <a:p>
            <a:r>
              <a:rPr lang="en-US" dirty="0"/>
              <a:t>Homelessness/difficulties with accommodation</a:t>
            </a:r>
          </a:p>
          <a:p>
            <a:r>
              <a:rPr lang="en-US" dirty="0"/>
              <a:t>Self-harm and suicide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Issues that young people require support for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C4B36-5BB3-0A4F-8625-7223339318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340"/>
            <a:ext cx="9144000" cy="204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Assessing needs of separated and unaccompanied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613648" cy="3608562"/>
          </a:xfrm>
        </p:spPr>
        <p:txBody>
          <a:bodyPr wrap="square" rIns="90000">
            <a:normAutofit fontScale="92500"/>
          </a:bodyPr>
          <a:lstStyle/>
          <a:p>
            <a:r>
              <a:rPr lang="en-US" sz="1750" dirty="0"/>
              <a:t>For LAC assessment, conducted, in accordance with</a:t>
            </a:r>
            <a:br>
              <a:rPr lang="en-US" sz="1750" dirty="0"/>
            </a:br>
            <a:r>
              <a:rPr lang="en-US" sz="1750" b="1" dirty="0"/>
              <a:t>Department of Health guidance on looked-after children </a:t>
            </a:r>
            <a:r>
              <a:rPr lang="en-US" sz="1750" dirty="0"/>
              <a:t>by a </a:t>
            </a:r>
            <a:r>
              <a:rPr lang="en-US" sz="1750" dirty="0" err="1"/>
              <a:t>paediatrician</a:t>
            </a:r>
            <a:r>
              <a:rPr lang="en-US" sz="1750" dirty="0"/>
              <a:t> as soon a possible.</a:t>
            </a:r>
            <a:endParaRPr lang="en-US" sz="1750" b="1" dirty="0"/>
          </a:p>
          <a:p>
            <a:r>
              <a:rPr lang="en-US" sz="1750" dirty="0"/>
              <a:t>Assessments conducted with input from social workers, foster </a:t>
            </a:r>
            <a:r>
              <a:rPr lang="en-US" sz="1750" dirty="0" err="1"/>
              <a:t>carers</a:t>
            </a:r>
            <a:r>
              <a:rPr lang="en-US" sz="1750" dirty="0"/>
              <a:t>,</a:t>
            </a:r>
            <a:br>
              <a:rPr lang="en-US" sz="1750" dirty="0"/>
            </a:br>
            <a:r>
              <a:rPr lang="en-US" sz="1750" dirty="0"/>
              <a:t>residential workers and other relevant adults that are supporting a young person.</a:t>
            </a:r>
          </a:p>
          <a:p>
            <a:r>
              <a:rPr lang="en-US" sz="1750" dirty="0"/>
              <a:t>SDQ does not always capture full need. Need a full range of assessment tools that assess trauma, attachment and subjective wellbeing in a culturally sensitive way.</a:t>
            </a:r>
          </a:p>
          <a:p>
            <a:r>
              <a:rPr lang="en-US" sz="1750" dirty="0"/>
              <a:t>Providing for a young person’s language and interpretation needs.</a:t>
            </a:r>
          </a:p>
          <a:p>
            <a:r>
              <a:rPr lang="en-US" sz="1750" dirty="0"/>
              <a:t>There might be limited access to historical health information, family health history. </a:t>
            </a:r>
          </a:p>
          <a:p>
            <a:r>
              <a:rPr lang="en-US" sz="1750" dirty="0"/>
              <a:t>Immediate issues that need attention upon arrival:</a:t>
            </a:r>
            <a:br>
              <a:rPr lang="en-US" sz="1750" dirty="0"/>
            </a:br>
            <a:r>
              <a:rPr lang="en-US" sz="1750" dirty="0"/>
              <a:t>injuries, trauma, starvation or other malnutrition, pregnancy,</a:t>
            </a:r>
            <a:br>
              <a:rPr lang="en-US" sz="1750" dirty="0"/>
            </a:br>
            <a:r>
              <a:rPr lang="en-US" sz="1750" dirty="0"/>
              <a:t>sexual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358130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1001</Words>
  <Application>Microsoft Macintosh PowerPoint</Application>
  <PresentationFormat>On-screen Show (16:9)</PresentationFormat>
  <Paragraphs>119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Supporting mental health needs of unaccompanied young people</vt:lpstr>
      <vt:lpstr>Terminology</vt:lpstr>
      <vt:lpstr>The Children’s Society support for refugee children</vt:lpstr>
      <vt:lpstr>The Children’s Society’s Services</vt:lpstr>
      <vt:lpstr>Therapeutic support for refugee and migrant young people</vt:lpstr>
      <vt:lpstr>Legal framework for supporting unaccompanied children</vt:lpstr>
      <vt:lpstr>Agron’s story </vt:lpstr>
      <vt:lpstr>Issues that young people require support for </vt:lpstr>
      <vt:lpstr>Assessing needs of separated and unaccompanied young people</vt:lpstr>
      <vt:lpstr>Barriers to accessing mental health issues and stress</vt:lpstr>
      <vt:lpstr>Assadullah’s story </vt:lpstr>
      <vt:lpstr>Successful support</vt:lpstr>
      <vt:lpstr>Successful support</vt:lpstr>
      <vt:lpstr>Access to legal aid</vt:lpstr>
      <vt:lpstr>Thank you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Vicki Batt</dc:creator>
  <cp:keywords/>
  <dc:description/>
  <cp:lastModifiedBy>Andy Butler</cp:lastModifiedBy>
  <cp:revision>76</cp:revision>
  <cp:lastPrinted>2018-05-11T07:54:42Z</cp:lastPrinted>
  <dcterms:created xsi:type="dcterms:W3CDTF">2018-04-05T09:02:18Z</dcterms:created>
  <dcterms:modified xsi:type="dcterms:W3CDTF">2018-07-10T09:58:10Z</dcterms:modified>
  <cp:category/>
</cp:coreProperties>
</file>