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6"/>
  </p:notesMasterIdLst>
  <p:sldIdLst>
    <p:sldId id="256" r:id="rId2"/>
    <p:sldId id="257" r:id="rId3"/>
    <p:sldId id="258" r:id="rId4"/>
    <p:sldId id="266" r:id="rId5"/>
    <p:sldId id="259" r:id="rId6"/>
    <p:sldId id="260" r:id="rId7"/>
    <p:sldId id="261" r:id="rId8"/>
    <p:sldId id="267" r:id="rId9"/>
    <p:sldId id="268" r:id="rId10"/>
    <p:sldId id="262" r:id="rId11"/>
    <p:sldId id="269" r:id="rId12"/>
    <p:sldId id="263" r:id="rId13"/>
    <p:sldId id="270" r:id="rId14"/>
    <p:sldId id="271" r:id="rId1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566" y="-25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72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8A7F85-CC7A-4E18-BD06-2D2E91989A70}" type="datetimeFigureOut">
              <a:rPr lang="en-GB" smtClean="0"/>
              <a:t>19/01/2017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24FCB2-A9A0-4158-8B7D-2332A273929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393887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24FCB2-A9A0-4158-8B7D-2332A273929C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49233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24FCB2-A9A0-4158-8B7D-2332A273929C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49233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24FCB2-A9A0-4158-8B7D-2332A273929C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492339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24FCB2-A9A0-4158-8B7D-2332A273929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4923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24FCB2-A9A0-4158-8B7D-2332A273929C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49233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24FCB2-A9A0-4158-8B7D-2332A273929C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4923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24FCB2-A9A0-4158-8B7D-2332A273929C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49233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24FCB2-A9A0-4158-8B7D-2332A273929C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49233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24FCB2-A9A0-4158-8B7D-2332A273929C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492339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24FCB2-A9A0-4158-8B7D-2332A273929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49233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24FCB2-A9A0-4158-8B7D-2332A273929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49233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24FCB2-A9A0-4158-8B7D-2332A273929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4923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24FCB2-A9A0-4158-8B7D-2332A273929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49233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924FCB2-A9A0-4158-8B7D-2332A273929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774923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D7C4-2F4A-46EB-9A93-740B8B22B89A}" type="datetimeFigureOut">
              <a:rPr lang="en-GB" smtClean="0"/>
              <a:t>19/01/2017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1A6EE-23F6-4004-9E4A-4A7017299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78835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D7C4-2F4A-46EB-9A93-740B8B22B89A}" type="datetimeFigureOut">
              <a:rPr lang="en-GB" smtClean="0"/>
              <a:t>19/01/2017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1A6EE-23F6-4004-9E4A-4A7017299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62093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D7C4-2F4A-46EB-9A93-740B8B22B89A}" type="datetimeFigureOut">
              <a:rPr lang="en-GB" smtClean="0"/>
              <a:t>19/01/2017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1A6EE-23F6-4004-9E4A-4A7017299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6828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D7C4-2F4A-46EB-9A93-740B8B22B89A}" type="datetimeFigureOut">
              <a:rPr lang="en-GB" smtClean="0"/>
              <a:t>19/01/2017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1A6EE-23F6-4004-9E4A-4A7017299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572243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D7C4-2F4A-46EB-9A93-740B8B22B89A}" type="datetimeFigureOut">
              <a:rPr lang="en-GB" smtClean="0"/>
              <a:t>19/01/2017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1A6EE-23F6-4004-9E4A-4A7017299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985169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D7C4-2F4A-46EB-9A93-740B8B22B89A}" type="datetimeFigureOut">
              <a:rPr lang="en-GB" smtClean="0"/>
              <a:t>19/01/2017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1A6EE-23F6-4004-9E4A-4A7017299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6147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D7C4-2F4A-46EB-9A93-740B8B22B89A}" type="datetimeFigureOut">
              <a:rPr lang="en-GB" smtClean="0"/>
              <a:t>19/01/2017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1A6EE-23F6-4004-9E4A-4A7017299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0876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D7C4-2F4A-46EB-9A93-740B8B22B89A}" type="datetimeFigureOut">
              <a:rPr lang="en-GB" smtClean="0"/>
              <a:t>19/01/2017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1A6EE-23F6-4004-9E4A-4A7017299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810084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D7C4-2F4A-46EB-9A93-740B8B22B89A}" type="datetimeFigureOut">
              <a:rPr lang="en-GB" smtClean="0"/>
              <a:t>19/01/2017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1A6EE-23F6-4004-9E4A-4A7017299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7730717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D7C4-2F4A-46EB-9A93-740B8B22B89A}" type="datetimeFigureOut">
              <a:rPr lang="en-GB" smtClean="0"/>
              <a:t>19/01/2017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1A6EE-23F6-4004-9E4A-4A7017299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51133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3BED7C4-2F4A-46EB-9A93-740B8B22B89A}" type="datetimeFigureOut">
              <a:rPr lang="en-GB" smtClean="0"/>
              <a:t>19/01/2017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C11A6EE-23F6-4004-9E4A-4A7017299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315064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BED7C4-2F4A-46EB-9A93-740B8B22B89A}" type="datetimeFigureOut">
              <a:rPr lang="en-GB" smtClean="0"/>
              <a:t>19/01/2017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1A6EE-23F6-4004-9E4A-4A7017299C8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264229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j26ZPU983RAhXMXRoKHT6hAIEQjRwIBw&amp;url=http%3A%2F%2Fwww.mindful.org%2Fthe-science-of-trauma-mindfulness-ptsd%2F&amp;psig=AFQjCNFWAyZ14IrBcbm7ZGtk8ZH8MY4oFQ&amp;ust=1484905716827954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j26ZPU983RAhXMXRoKHT6hAIEQjRwIBw&amp;url=http%3A%2F%2Fwww.mindful.org%2Fthe-science-of-trauma-mindfulness-ptsd%2F&amp;psig=AFQjCNFWAyZ14IrBcbm7ZGtk8ZH8MY4oFQ&amp;ust=1484905716827954" TargetMode="External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j26ZPU983RAhXMXRoKHT6hAIEQjRwIBw&amp;url=http%3A%2F%2Fwww.mindful.org%2Fthe-science-of-trauma-mindfulness-ptsd%2F&amp;psig=AFQjCNFWAyZ14IrBcbm7ZGtk8ZH8MY4oFQ&amp;ust=1484905716827954" TargetMode="External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j26ZPU983RAhXMXRoKHT6hAIEQjRwIBw&amp;url=http%3A%2F%2Fwww.mindful.org%2Fthe-science-of-trauma-mindfulness-ptsd%2F&amp;psig=AFQjCNFWAyZ14IrBcbm7ZGtk8ZH8MY4oFQ&amp;ust=1484905716827954" TargetMode="External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j26ZPU983RAhXMXRoKHT6hAIEQjRwIBw&amp;url=http%3A%2F%2Fwww.mindful.org%2Fthe-science-of-trauma-mindfulness-ptsd%2F&amp;psig=AFQjCNFWAyZ14IrBcbm7ZGtk8ZH8MY4oFQ&amp;ust=1484905716827954" TargetMode="External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j26ZPU983RAhXMXRoKHT6hAIEQjRwIBw&amp;url=http%3A%2F%2Fwww.mindful.org%2Fthe-science-of-trauma-mindfulness-ptsd%2F&amp;psig=AFQjCNFWAyZ14IrBcbm7ZGtk8ZH8MY4oFQ&amp;ust=1484905716827954" TargetMode="Externa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j26ZPU983RAhXMXRoKHT6hAIEQjRwIBw&amp;url=http%3A%2F%2Fwww.mindful.org%2Fthe-science-of-trauma-mindfulness-ptsd%2F&amp;psig=AFQjCNFWAyZ14IrBcbm7ZGtk8ZH8MY4oFQ&amp;ust=1484905716827954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j26ZPU983RAhXMXRoKHT6hAIEQjRwIBw&amp;url=http%3A%2F%2Fwww.mindful.org%2Fthe-science-of-trauma-mindfulness-ptsd%2F&amp;psig=AFQjCNFWAyZ14IrBcbm7ZGtk8ZH8MY4oFQ&amp;ust=1484905716827954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j26ZPU983RAhXMXRoKHT6hAIEQjRwIBw&amp;url=http%3A%2F%2Fwww.mindful.org%2Fthe-science-of-trauma-mindfulness-ptsd%2F&amp;psig=AFQjCNFWAyZ14IrBcbm7ZGtk8ZH8MY4oFQ&amp;ust=1484905716827954" TargetMode="Externa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j26ZPU983RAhXMXRoKHT6hAIEQjRwIBw&amp;url=http%3A%2F%2Fwww.mindful.org%2Fthe-science-of-trauma-mindfulness-ptsd%2F&amp;psig=AFQjCNFWAyZ14IrBcbm7ZGtk8ZH8MY4oFQ&amp;ust=1484905716827954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j26ZPU983RAhXMXRoKHT6hAIEQjRwIBw&amp;url=http%3A%2F%2Fwww.mindful.org%2Fthe-science-of-trauma-mindfulness-ptsd%2F&amp;psig=AFQjCNFWAyZ14IrBcbm7ZGtk8ZH8MY4oFQ&amp;ust=1484905716827954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j26ZPU983RAhXMXRoKHT6hAIEQjRwIBw&amp;url=http%3A%2F%2Fwww.mindful.org%2Fthe-science-of-trauma-mindfulness-ptsd%2F&amp;psig=AFQjCNFWAyZ14IrBcbm7ZGtk8ZH8MY4oFQ&amp;ust=1484905716827954" TargetMode="Externa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j26ZPU983RAhXMXRoKHT6hAIEQjRwIBw&amp;url=http%3A%2F%2Fwww.mindful.org%2Fthe-science-of-trauma-mindfulness-ptsd%2F&amp;psig=AFQjCNFWAyZ14IrBcbm7ZGtk8ZH8MY4oFQ&amp;ust=1484905716827954" TargetMode="Externa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://www.google.co.uk/url?sa=i&amp;rct=j&amp;q=&amp;esrc=s&amp;source=images&amp;cd=&amp;cad=rja&amp;uact=8&amp;ved=0ahUKEwj26ZPU983RAhXMXRoKHT6hAIEQjRwIBw&amp;url=http%3A%2F%2Fwww.mindful.org%2Fthe-science-of-trauma-mindfulness-ptsd%2F&amp;psig=AFQjCNFWAyZ14IrBcbm7ZGtk8ZH8MY4oFQ&amp;ust=1484905716827954" TargetMode="Externa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2.jpeg"/><Relationship Id="rId4" Type="http://schemas.openxmlformats.org/officeDocument/2006/relationships/image" Target="../media/image1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trauma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5" y="0"/>
            <a:ext cx="9144000" cy="2577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31640" y="6388384"/>
            <a:ext cx="6796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Dr Ana Draper, UASC project lead, Sussex Partnership Foundation Trust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6" name="Picture 5" descr="SPFT Logo Blue JPE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050" y="-588"/>
            <a:ext cx="3028950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TextBox 4"/>
          <p:cNvSpPr txBox="1"/>
          <p:nvPr/>
        </p:nvSpPr>
        <p:spPr>
          <a:xfrm>
            <a:off x="1691680" y="3501008"/>
            <a:ext cx="5536131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The UASC trauma triangle</a:t>
            </a:r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522057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trauma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5" y="0"/>
            <a:ext cx="9144000" cy="2577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31640" y="6388384"/>
            <a:ext cx="6796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Dr Ana Draper, UASC project lead, Sussex Partnership Foundation Trust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6" name="Picture 5" descr="SPFT Logo Blue JPE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050" y="-588"/>
            <a:ext cx="3028950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406982" y="3068960"/>
            <a:ext cx="8337026" cy="224676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The Fast Feet Forward Trauma Program</a:t>
            </a:r>
            <a:endParaRPr lang="en-GB" sz="2000" dirty="0"/>
          </a:p>
          <a:p>
            <a:endParaRPr lang="en-GB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Group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Dialogical and relational intensity (12 sessions over 6 weeks)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 Bilateral fast feet movements that link to sport</a:t>
            </a:r>
          </a:p>
          <a:p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142059236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trauma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5" y="0"/>
            <a:ext cx="9144000" cy="2577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31640" y="6388384"/>
            <a:ext cx="6796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Dr Ana Draper, UASC project lead, Sussex Partnership Foundation Trust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6" name="Picture 5" descr="SPFT Logo Blue JPE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050" y="-588"/>
            <a:ext cx="3028950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3" name="TextBox 2"/>
          <p:cNvSpPr txBox="1"/>
          <p:nvPr/>
        </p:nvSpPr>
        <p:spPr>
          <a:xfrm>
            <a:off x="971600" y="3284984"/>
            <a:ext cx="6388031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What Fast Feet Forward does:</a:t>
            </a:r>
            <a:endParaRPr lang="en-GB" sz="2000" dirty="0"/>
          </a:p>
          <a:p>
            <a:endParaRPr lang="en-GB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Increases the validity of positive cognitions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Reduces the disturbance level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Produces self management strategies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Increases learning potential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GB" sz="2000" dirty="0" smtClean="0"/>
              <a:t>Creates a foundation for healthy living patterns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 smtClean="0"/>
          </a:p>
          <a:p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234343613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trauma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5" y="0"/>
            <a:ext cx="9144000" cy="2577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31640" y="6388384"/>
            <a:ext cx="6796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Dr Ana Draper, UASC project lead, Sussex Partnership Foundation Trust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6" name="Picture 5" descr="SPFT Logo Blue JPE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050" y="-588"/>
            <a:ext cx="3028950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422563" y="3068960"/>
            <a:ext cx="8305864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Case example:</a:t>
            </a:r>
            <a:endParaRPr lang="en-GB" sz="2000" dirty="0" smtClean="0"/>
          </a:p>
          <a:p>
            <a:endParaRPr lang="en-GB" sz="2000" dirty="0"/>
          </a:p>
          <a:p>
            <a:r>
              <a:rPr lang="en-GB" sz="2000" dirty="0"/>
              <a:t>AK is a 17yr old Sudanese Unaccompanied Asylum Seeking Child who had </a:t>
            </a:r>
            <a:endParaRPr lang="en-GB" sz="2000" dirty="0" smtClean="0"/>
          </a:p>
          <a:p>
            <a:r>
              <a:rPr lang="en-GB" sz="2000" dirty="0" smtClean="0"/>
              <a:t>been </a:t>
            </a:r>
            <a:r>
              <a:rPr lang="en-GB" sz="2000" dirty="0"/>
              <a:t>imprisoned and experienced torture before fleeing to the UK. He left </a:t>
            </a:r>
            <a:endParaRPr lang="en-GB" sz="2000" dirty="0" smtClean="0"/>
          </a:p>
          <a:p>
            <a:r>
              <a:rPr lang="en-GB" sz="2000" dirty="0" smtClean="0"/>
              <a:t>his </a:t>
            </a:r>
            <a:r>
              <a:rPr lang="en-GB" sz="2000" dirty="0"/>
              <a:t>mother and younger sibling and was terrified that they would be harmed. </a:t>
            </a:r>
            <a:endParaRPr lang="en-GB" sz="2000" dirty="0" smtClean="0"/>
          </a:p>
          <a:p>
            <a:r>
              <a:rPr lang="en-GB" sz="2000" dirty="0" smtClean="0"/>
              <a:t>He </a:t>
            </a:r>
            <a:r>
              <a:rPr lang="en-GB" sz="2000" dirty="0"/>
              <a:t>reported flashbacks and the inability to sleep in his bedroom as the colour </a:t>
            </a:r>
            <a:endParaRPr lang="en-GB" sz="2000" dirty="0" smtClean="0"/>
          </a:p>
          <a:p>
            <a:r>
              <a:rPr lang="en-GB" sz="2000" dirty="0" smtClean="0"/>
              <a:t>and </a:t>
            </a:r>
            <a:r>
              <a:rPr lang="en-GB" sz="2000" dirty="0"/>
              <a:t>shape of it reminded him of his prison cell in the Sudan.  </a:t>
            </a:r>
          </a:p>
          <a:p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14205923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trauma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5" y="0"/>
            <a:ext cx="9144000" cy="2577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31640" y="6388384"/>
            <a:ext cx="6796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Dr Ana Draper, UASC project lead, Sussex Partnership Foundation Trust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6" name="Picture 5" descr="SPFT Logo Blue JPE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050" y="-588"/>
            <a:ext cx="3028950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233665" y="3064936"/>
            <a:ext cx="8683659" cy="286232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Case example:</a:t>
            </a:r>
            <a:endParaRPr lang="en-GB" sz="2000" dirty="0" smtClean="0"/>
          </a:p>
          <a:p>
            <a:endParaRPr lang="en-GB" sz="2000" dirty="0"/>
          </a:p>
          <a:p>
            <a:r>
              <a:rPr lang="en-GB" sz="2000" dirty="0"/>
              <a:t>This is part of the therapeutic conversation with AK two months after the </a:t>
            </a:r>
            <a:endParaRPr lang="en-GB" sz="2000" dirty="0" smtClean="0"/>
          </a:p>
          <a:p>
            <a:r>
              <a:rPr lang="en-GB" sz="2000" dirty="0" smtClean="0"/>
              <a:t>fast </a:t>
            </a:r>
            <a:r>
              <a:rPr lang="en-GB" sz="2000" dirty="0"/>
              <a:t>feet forward trauma program. In this time he had turned 18, lost his SW, </a:t>
            </a:r>
            <a:endParaRPr lang="en-GB" sz="2000" dirty="0" smtClean="0"/>
          </a:p>
          <a:p>
            <a:r>
              <a:rPr lang="en-GB" sz="2000" dirty="0" smtClean="0"/>
              <a:t>was </a:t>
            </a:r>
            <a:r>
              <a:rPr lang="en-GB" sz="2000" dirty="0"/>
              <a:t>told he needed to move from his accommodation and his mother who is still </a:t>
            </a:r>
            <a:endParaRPr lang="en-GB" sz="2000" dirty="0" smtClean="0"/>
          </a:p>
          <a:p>
            <a:r>
              <a:rPr lang="en-GB" sz="2000" dirty="0" smtClean="0"/>
              <a:t>in </a:t>
            </a:r>
            <a:r>
              <a:rPr lang="en-GB" sz="2000" dirty="0"/>
              <a:t>Sudan was ill and needed surgery. He was also awaiting a court hearing and his </a:t>
            </a:r>
            <a:endParaRPr lang="en-GB" sz="2000" dirty="0" smtClean="0"/>
          </a:p>
          <a:p>
            <a:r>
              <a:rPr lang="en-GB" sz="2000" dirty="0" smtClean="0"/>
              <a:t>transport </a:t>
            </a:r>
            <a:r>
              <a:rPr lang="en-GB" sz="2000" dirty="0"/>
              <a:t>grant had not materialised making it difficult for him to attend college.  </a:t>
            </a:r>
          </a:p>
          <a:p>
            <a:endParaRPr lang="en-GB" sz="2000" dirty="0" smtClean="0"/>
          </a:p>
        </p:txBody>
      </p:sp>
    </p:spTree>
    <p:extLst>
      <p:ext uri="{BB962C8B-B14F-4D97-AF65-F5344CB8AC3E}">
        <p14:creationId xmlns:p14="http://schemas.microsoft.com/office/powerpoint/2010/main" val="266585294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trauma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5" y="0"/>
            <a:ext cx="9144000" cy="2577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31640" y="6388384"/>
            <a:ext cx="6796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Dr Ana Draper, UASC project lead, Sussex Partnership Foundation Trust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6" name="Picture 5" descr="SPFT Logo Blue JPE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050" y="-588"/>
            <a:ext cx="3028950" cy="504825"/>
          </a:xfrm>
          <a:prstGeom prst="rect">
            <a:avLst/>
          </a:prstGeom>
          <a:noFill/>
          <a:ln>
            <a:noFill/>
          </a:ln>
        </p:spPr>
      </p:pic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88337455"/>
              </p:ext>
            </p:extLst>
          </p:nvPr>
        </p:nvGraphicFramePr>
        <p:xfrm>
          <a:off x="174079" y="2806730"/>
          <a:ext cx="8802832" cy="3581654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318234"/>
                <a:gridCol w="7484598"/>
              </a:tblGrid>
              <a:tr h="2357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Person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What was said: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7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Ana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I can see that lots of difficult things have been happening. 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7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AK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Yes, it’s been difficult.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486227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Ana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I’m wondering what has helped you to cope; you look different, like you are managing somehow?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7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AK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I did what you taught me.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7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Ana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What I taught you?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7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AK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Yes, you know, running.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7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Ana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So you ran?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7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AK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Yes when I was sad or scared, I ran.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7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Ana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And what did that do?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  <a:tr h="235753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>
                          <a:effectLst/>
                        </a:rPr>
                        <a:t>AK</a:t>
                      </a:r>
                      <a:endParaRPr lang="en-GB" sz="180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en-GB" sz="1800" dirty="0">
                          <a:effectLst/>
                        </a:rPr>
                        <a:t>It made it better, it changed things, and it helped me to cope.</a:t>
                      </a:r>
                      <a:endParaRPr lang="en-GB" sz="1800" dirty="0">
                        <a:solidFill>
                          <a:srgbClr val="000000"/>
                        </a:solidFill>
                        <a:effectLst/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58075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trauma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5" y="0"/>
            <a:ext cx="9144000" cy="2577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31640" y="6388384"/>
            <a:ext cx="6796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Dr Ana Draper, UASC project lead, Sussex Partnership Foundation Trust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6" name="Picture 5" descr="SPFT Logo Blue JPE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050" y="-588"/>
            <a:ext cx="3028950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767671" y="3180030"/>
            <a:ext cx="7924477" cy="206210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3200" dirty="0" smtClean="0"/>
              <a:t>Many UASC experience trauma: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In the country from which they have fled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On the migration journey to the UK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In the asylum and assimilation process once they have arrived in the UK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05923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trauma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5" y="0"/>
            <a:ext cx="9144000" cy="2577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31640" y="6388384"/>
            <a:ext cx="6796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Dr Ana Draper, UASC project lead, Sussex Partnership Foundation Trust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6" name="Picture 5" descr="SPFT Logo Blue JPE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050" y="-588"/>
            <a:ext cx="3028950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1009500" y="3356992"/>
            <a:ext cx="7440820" cy="252376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Outcomes of trauma experience: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Higher incidence of PTSD in this population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Trauma symptoms on arrival to the UK which need to be processed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High levels of negative cognitions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High levels of disturbance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Reduced resilience and ability to manage the day to day activities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4205923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trauma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5" y="0"/>
            <a:ext cx="9144000" cy="2577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31640" y="6388384"/>
            <a:ext cx="6796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Dr Ana Draper, UASC project lead, Sussex Partnership Foundation Trust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6" name="Picture 5" descr="SPFT Logo Blue JPE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050" y="-588"/>
            <a:ext cx="3028950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1009500" y="3356992"/>
            <a:ext cx="7572779" cy="160043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Operational requirements:</a:t>
            </a:r>
          </a:p>
          <a:p>
            <a:endParaRPr lang="en-GB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The inclusion of the cohort as a high risk group in trauma pathways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A watch wait and see protocol to ensure that vigilance is maintained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149768664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trauma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5" y="0"/>
            <a:ext cx="9144000" cy="2577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31640" y="6388384"/>
            <a:ext cx="6796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Dr Ana Draper, UASC project lead, Sussex Partnership Foundation Trust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6" name="Picture 5" descr="SPFT Logo Blue JPE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050" y="-588"/>
            <a:ext cx="3028950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674586" y="3573015"/>
            <a:ext cx="7452746" cy="132343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GB" sz="4000" dirty="0" smtClean="0"/>
              <a:t>The Fast Feet Forward; </a:t>
            </a:r>
          </a:p>
          <a:p>
            <a:pPr algn="ctr"/>
            <a:r>
              <a:rPr lang="en-GB" sz="4000" dirty="0"/>
              <a:t>E</a:t>
            </a:r>
            <a:r>
              <a:rPr lang="en-GB" sz="4000" dirty="0" smtClean="0"/>
              <a:t>arly Intervention Trauma Program</a:t>
            </a:r>
          </a:p>
        </p:txBody>
      </p:sp>
    </p:spTree>
    <p:extLst>
      <p:ext uri="{BB962C8B-B14F-4D97-AF65-F5344CB8AC3E}">
        <p14:creationId xmlns:p14="http://schemas.microsoft.com/office/powerpoint/2010/main" val="142059236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trauma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5" y="0"/>
            <a:ext cx="9144000" cy="2577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31640" y="6388384"/>
            <a:ext cx="6796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Dr Ana Draper, UASC project lead, Sussex Partnership Foundation Trust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6" name="Picture 5" descr="SPFT Logo Blue JPE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050" y="-588"/>
            <a:ext cx="3028950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489729" y="2924944"/>
            <a:ext cx="8171532" cy="34470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What is the Fast Feet Forward Trauma </a:t>
            </a:r>
          </a:p>
          <a:p>
            <a:r>
              <a:rPr lang="en-GB" sz="4000" dirty="0"/>
              <a:t>P</a:t>
            </a:r>
            <a:r>
              <a:rPr lang="en-GB" sz="4000" dirty="0" smtClean="0"/>
              <a:t>rogram?</a:t>
            </a:r>
          </a:p>
          <a:p>
            <a:endParaRPr lang="en-GB" sz="20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It acknowledges that trauma is present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It is culturally sensitive and age specific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It is none pathologising and normalising of trauma symptoms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2000" dirty="0" smtClean="0"/>
              <a:t>It is an early intervention that increases resilience and supports </a:t>
            </a:r>
          </a:p>
          <a:p>
            <a:r>
              <a:rPr lang="en-GB" sz="2000" dirty="0"/>
              <a:t> </a:t>
            </a:r>
            <a:r>
              <a:rPr lang="en-GB" sz="2000" dirty="0" smtClean="0"/>
              <a:t>    self-management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2059236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trauma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5" y="0"/>
            <a:ext cx="9144000" cy="2577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31640" y="6388384"/>
            <a:ext cx="6796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Dr Ana Draper, UASC project lead, Sussex Partnership Foundation Trust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6" name="Picture 5" descr="SPFT Logo Blue JPE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050" y="-588"/>
            <a:ext cx="3028950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776351" y="2910509"/>
            <a:ext cx="7455824" cy="34778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UASC hotspots:</a:t>
            </a:r>
          </a:p>
          <a:p>
            <a:endParaRPr lang="en-GB" sz="4000" dirty="0"/>
          </a:p>
          <a:p>
            <a:r>
              <a:rPr lang="en-US" sz="2000" dirty="0"/>
              <a:t>In EMDR  ‘hot spots</a:t>
            </a:r>
            <a:r>
              <a:rPr lang="fr-FR" sz="2000" dirty="0"/>
              <a:t>’  </a:t>
            </a:r>
            <a:r>
              <a:rPr lang="en-US" sz="2000" dirty="0"/>
              <a:t>are understood to be parts of trauma memories </a:t>
            </a:r>
            <a:endParaRPr lang="en-US" sz="2000" dirty="0" smtClean="0"/>
          </a:p>
          <a:p>
            <a:r>
              <a:rPr lang="en-US" sz="2000" dirty="0" smtClean="0"/>
              <a:t>that </a:t>
            </a:r>
            <a:r>
              <a:rPr lang="en-US" sz="2000" dirty="0"/>
              <a:t>cause high levels of emotional distress, and that are often </a:t>
            </a:r>
            <a:endParaRPr lang="en-US" sz="2000" dirty="0" smtClean="0"/>
          </a:p>
          <a:p>
            <a:r>
              <a:rPr lang="en-US" sz="2000" dirty="0" smtClean="0"/>
              <a:t>re-experienced</a:t>
            </a:r>
            <a:r>
              <a:rPr lang="en-US" sz="2000" dirty="0"/>
              <a:t>, either by internal triggers, or by external, </a:t>
            </a:r>
            <a:endParaRPr lang="en-US" sz="2000" dirty="0" smtClean="0"/>
          </a:p>
          <a:p>
            <a:r>
              <a:rPr lang="en-US" sz="2000" dirty="0" smtClean="0"/>
              <a:t>current </a:t>
            </a:r>
            <a:r>
              <a:rPr lang="en-US" sz="2000" dirty="0"/>
              <a:t>triggers which re-activate the original memories and distress. </a:t>
            </a:r>
            <a:endParaRPr lang="en-GB" sz="2000" dirty="0" smtClean="0"/>
          </a:p>
          <a:p>
            <a:endParaRPr lang="en-GB" sz="2000" dirty="0" smtClean="0"/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14205923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trauma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5" y="0"/>
            <a:ext cx="9144000" cy="2577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31640" y="6388384"/>
            <a:ext cx="6796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Dr Ana Draper, UASC project lead, Sussex Partnership Foundation Trust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6" name="Picture 5" descr="SPFT Logo Blue JPE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9743" y="0"/>
            <a:ext cx="3028950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776351" y="2625097"/>
            <a:ext cx="7495642" cy="47705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UASC hotspots:</a:t>
            </a:r>
          </a:p>
          <a:p>
            <a:endParaRPr lang="en-GB" sz="800" dirty="0"/>
          </a:p>
          <a:p>
            <a:r>
              <a:rPr lang="en-GB" sz="2000" dirty="0" smtClean="0"/>
              <a:t>The hotspots that produce high levels of disturbance linked to trauma </a:t>
            </a:r>
          </a:p>
          <a:p>
            <a:r>
              <a:rPr lang="en-GB" sz="2000" dirty="0" smtClean="0"/>
              <a:t>experiences are: </a:t>
            </a:r>
          </a:p>
          <a:p>
            <a:endParaRPr lang="en-GB" sz="800" dirty="0" smtClean="0"/>
          </a:p>
          <a:p>
            <a:endParaRPr lang="en-GB" sz="8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/>
              <a:t>Immigration </a:t>
            </a:r>
            <a:endParaRPr lang="en-GB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/>
              <a:t>Accommodation </a:t>
            </a:r>
            <a:endParaRPr lang="en-GB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/>
              <a:t>Lack of language/communication </a:t>
            </a:r>
            <a:endParaRPr lang="en-GB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/>
              <a:t>Past memories </a:t>
            </a:r>
            <a:endParaRPr lang="en-GB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/>
              <a:t>Lack of education </a:t>
            </a:r>
            <a:endParaRPr lang="en-GB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/>
              <a:t>Lack of sleep </a:t>
            </a:r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/>
          </a:p>
          <a:p>
            <a:endParaRPr lang="en-GB" sz="2000" dirty="0" smtClean="0"/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4768517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Image result for trauma">
            <a:hlinkClick r:id="rId3"/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95" y="0"/>
            <a:ext cx="9144000" cy="25777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TextBox 3"/>
          <p:cNvSpPr txBox="1"/>
          <p:nvPr/>
        </p:nvSpPr>
        <p:spPr>
          <a:xfrm>
            <a:off x="1331640" y="6388384"/>
            <a:ext cx="67965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dirty="0" smtClean="0">
                <a:solidFill>
                  <a:schemeClr val="bg1">
                    <a:lumMod val="65000"/>
                  </a:schemeClr>
                </a:solidFill>
              </a:rPr>
              <a:t>Dr Ana Draper, UASC project lead, Sussex Partnership Foundation Trust</a:t>
            </a:r>
            <a:endParaRPr lang="en-GB" dirty="0">
              <a:solidFill>
                <a:schemeClr val="bg1">
                  <a:lumMod val="65000"/>
                </a:schemeClr>
              </a:solidFill>
            </a:endParaRPr>
          </a:p>
        </p:txBody>
      </p:sp>
      <p:pic>
        <p:nvPicPr>
          <p:cNvPr id="6" name="Picture 5" descr="SPFT Logo Blue JPEG"/>
          <p:cNvPicPr/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15050" y="-588"/>
            <a:ext cx="3028950" cy="504825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TextBox 1"/>
          <p:cNvSpPr txBox="1"/>
          <p:nvPr/>
        </p:nvSpPr>
        <p:spPr>
          <a:xfrm>
            <a:off x="776351" y="2625097"/>
            <a:ext cx="7495642" cy="477053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4000" dirty="0" smtClean="0"/>
              <a:t>Continued……..</a:t>
            </a:r>
          </a:p>
          <a:p>
            <a:r>
              <a:rPr lang="en-GB" sz="4000" dirty="0" smtClean="0"/>
              <a:t>UASC hotspots:</a:t>
            </a:r>
          </a:p>
          <a:p>
            <a:endParaRPr lang="en-GB" sz="800" dirty="0"/>
          </a:p>
          <a:p>
            <a:r>
              <a:rPr lang="en-GB" sz="2000" dirty="0" smtClean="0"/>
              <a:t>The hotspots that produce high levels of disturbance linked to trauma </a:t>
            </a:r>
          </a:p>
          <a:p>
            <a:r>
              <a:rPr lang="en-GB" sz="2000" dirty="0" smtClean="0"/>
              <a:t>experiences are: </a:t>
            </a:r>
          </a:p>
          <a:p>
            <a:endParaRPr lang="en-GB" sz="800" dirty="0" smtClean="0"/>
          </a:p>
          <a:p>
            <a:endParaRPr lang="en-GB" sz="800" dirty="0" smtClean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Lack </a:t>
            </a:r>
            <a:r>
              <a:rPr lang="en-US" sz="2000" dirty="0"/>
              <a:t>of transport </a:t>
            </a:r>
            <a:endParaRPr lang="en-GB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 smtClean="0"/>
              <a:t>Experiencing </a:t>
            </a:r>
            <a:r>
              <a:rPr lang="en-US" sz="2000" dirty="0"/>
              <a:t>racism </a:t>
            </a:r>
            <a:endParaRPr lang="en-GB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/>
              <a:t>Loss of physical health </a:t>
            </a:r>
            <a:endParaRPr lang="en-GB" sz="2000" dirty="0"/>
          </a:p>
          <a:p>
            <a:pPr marL="342900" lvl="0" indent="-342900">
              <a:buFont typeface="Arial" panose="020B0604020202020204" pitchFamily="34" charset="0"/>
              <a:buChar char="•"/>
            </a:pPr>
            <a:r>
              <a:rPr lang="en-US" sz="2000" dirty="0"/>
              <a:t>Interaction with the police </a:t>
            </a:r>
            <a:endParaRPr lang="en-GB" sz="2000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GB" sz="2000" dirty="0"/>
          </a:p>
          <a:p>
            <a:endParaRPr lang="en-GB" sz="2000" dirty="0" smtClean="0"/>
          </a:p>
          <a:p>
            <a:endParaRPr lang="en-GB" sz="4000" dirty="0"/>
          </a:p>
        </p:txBody>
      </p:sp>
    </p:spTree>
    <p:extLst>
      <p:ext uri="{BB962C8B-B14F-4D97-AF65-F5344CB8AC3E}">
        <p14:creationId xmlns:p14="http://schemas.microsoft.com/office/powerpoint/2010/main" val="3324917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</TotalTime>
  <Words>770</Words>
  <Application>Microsoft Office PowerPoint</Application>
  <PresentationFormat>On-screen Show (4:3)</PresentationFormat>
  <Paragraphs>135</Paragraphs>
  <Slides>14</Slides>
  <Notes>14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Sussex Partnership foundation Trust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Draper Ana (Sussex Partnership Trust)</dc:creator>
  <cp:lastModifiedBy>Draper Ana (Sussex Partnership Trust)</cp:lastModifiedBy>
  <cp:revision>12</cp:revision>
  <dcterms:created xsi:type="dcterms:W3CDTF">2017-01-19T09:47:10Z</dcterms:created>
  <dcterms:modified xsi:type="dcterms:W3CDTF">2017-01-19T12:38:37Z</dcterms:modified>
</cp:coreProperties>
</file>