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7" r:id="rId9"/>
    <p:sldId id="268" r:id="rId10"/>
    <p:sldId id="262" r:id="rId11"/>
    <p:sldId id="269" r:id="rId12"/>
    <p:sldId id="263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A7F85-CC7A-4E18-BD06-2D2E91989A70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4FCB2-A9A0-4158-8B7D-2332A2739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388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4FCB2-A9A0-4158-8B7D-2332A27392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2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8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209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8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72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51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614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08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00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30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11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50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ED7C4-2F4A-46EB-9A93-740B8B22B89A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1A6EE-23F6-4004-9E4A-4A7017299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42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26ZPU983RAhXMXRoKHT6hAIEQjRwIBw&amp;url=http%3A%2F%2Fwww.mindful.org%2Fthe-science-of-trauma-mindfulness-ptsd%2F&amp;psig=AFQjCNFWAyZ14IrBcbm7ZGtk8ZH8MY4oFQ&amp;ust=148490571682795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91680" y="3501008"/>
            <a:ext cx="55361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The UASC trauma triangle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522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06982" y="3068960"/>
            <a:ext cx="833702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The Fast Feet Forward Trauma Program</a:t>
            </a:r>
            <a:endParaRPr lang="en-GB" sz="2000" dirty="0"/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Dialogical and relational intensity (12 sessions over 6 weeks)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 Bilateral fast feet movements that link to sport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420592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971600" y="3284984"/>
            <a:ext cx="638803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What Fast Feet Forward does:</a:t>
            </a:r>
            <a:endParaRPr lang="en-GB" sz="2000" dirty="0"/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Increases the validity of positive cognitions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Reduces the disturbance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Produces self management strategies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Increases learning potential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Creates a foundation for healthy living patterns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343436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22563" y="3068960"/>
            <a:ext cx="83058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Case example: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/>
              <a:t>AK is a 17yr old Sudanese Unaccompanied Asylum Seeking Child who had </a:t>
            </a:r>
            <a:endParaRPr lang="en-GB" sz="2000" dirty="0" smtClean="0"/>
          </a:p>
          <a:p>
            <a:r>
              <a:rPr lang="en-GB" sz="2000" dirty="0" smtClean="0"/>
              <a:t>been </a:t>
            </a:r>
            <a:r>
              <a:rPr lang="en-GB" sz="2000" dirty="0"/>
              <a:t>imprisoned and experienced torture before fleeing to the UK. He left </a:t>
            </a:r>
            <a:endParaRPr lang="en-GB" sz="2000" dirty="0" smtClean="0"/>
          </a:p>
          <a:p>
            <a:r>
              <a:rPr lang="en-GB" sz="2000" dirty="0" smtClean="0"/>
              <a:t>his </a:t>
            </a:r>
            <a:r>
              <a:rPr lang="en-GB" sz="2000" dirty="0"/>
              <a:t>mother and younger sibling and was terrified that they would be harmed. </a:t>
            </a:r>
            <a:endParaRPr lang="en-GB" sz="2000" dirty="0" smtClean="0"/>
          </a:p>
          <a:p>
            <a:r>
              <a:rPr lang="en-GB" sz="2000" dirty="0" smtClean="0"/>
              <a:t>He </a:t>
            </a:r>
            <a:r>
              <a:rPr lang="en-GB" sz="2000" dirty="0"/>
              <a:t>reported flashbacks and the inability to sleep in his bedroom as the colour </a:t>
            </a:r>
            <a:endParaRPr lang="en-GB" sz="2000" dirty="0" smtClean="0"/>
          </a:p>
          <a:p>
            <a:r>
              <a:rPr lang="en-GB" sz="2000" dirty="0" smtClean="0"/>
              <a:t>and </a:t>
            </a:r>
            <a:r>
              <a:rPr lang="en-GB" sz="2000" dirty="0"/>
              <a:t>shape of it reminded him of his prison cell in the Sudan.  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420592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33665" y="3064936"/>
            <a:ext cx="868365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Case example: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/>
              <a:t>This is part of the therapeutic conversation with AK two months after the </a:t>
            </a:r>
            <a:endParaRPr lang="en-GB" sz="2000" dirty="0" smtClean="0"/>
          </a:p>
          <a:p>
            <a:r>
              <a:rPr lang="en-GB" sz="2000" dirty="0" smtClean="0"/>
              <a:t>fast </a:t>
            </a:r>
            <a:r>
              <a:rPr lang="en-GB" sz="2000" dirty="0"/>
              <a:t>feet forward trauma program. In this time he had turned 18, lost his SW, </a:t>
            </a:r>
            <a:endParaRPr lang="en-GB" sz="2000" dirty="0" smtClean="0"/>
          </a:p>
          <a:p>
            <a:r>
              <a:rPr lang="en-GB" sz="2000" dirty="0" smtClean="0"/>
              <a:t>was </a:t>
            </a:r>
            <a:r>
              <a:rPr lang="en-GB" sz="2000" dirty="0"/>
              <a:t>told he needed to move from his accommodation and his mother who is still </a:t>
            </a:r>
            <a:endParaRPr lang="en-GB" sz="2000" dirty="0" smtClean="0"/>
          </a:p>
          <a:p>
            <a:r>
              <a:rPr lang="en-GB" sz="2000" dirty="0" smtClean="0"/>
              <a:t>in </a:t>
            </a:r>
            <a:r>
              <a:rPr lang="en-GB" sz="2000" dirty="0"/>
              <a:t>Sudan was ill and needed surgery. He was also awaiting a court hearing and his </a:t>
            </a:r>
            <a:endParaRPr lang="en-GB" sz="2000" dirty="0" smtClean="0"/>
          </a:p>
          <a:p>
            <a:r>
              <a:rPr lang="en-GB" sz="2000" dirty="0" smtClean="0"/>
              <a:t>transport </a:t>
            </a:r>
            <a:r>
              <a:rPr lang="en-GB" sz="2000" dirty="0"/>
              <a:t>grant had not materialised making it difficult for him to attend college.  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665852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37455"/>
              </p:ext>
            </p:extLst>
          </p:nvPr>
        </p:nvGraphicFramePr>
        <p:xfrm>
          <a:off x="174079" y="2806730"/>
          <a:ext cx="8802832" cy="3581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8234"/>
                <a:gridCol w="7484598"/>
              </a:tblGrid>
              <a:tr h="23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Person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What was said: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Ana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 can see that lots of difficult things have been happening. 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AK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Yes, it’s been difficult.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Ana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I’m wondering what has helped you to cope; you look different, like you are managing somehow?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AK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 did what you taught me.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Ana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What I taught you?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AK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Yes, you know, running.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Ana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So you ran?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AK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Yes when I was sad or scared, I ran.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Ana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And what did that do?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AK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It made it better, it changed things, and it helped me to cope.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80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67671" y="3180030"/>
            <a:ext cx="792447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Many UASC experience trauma: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In the country from which they have fled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On the migration journey to the 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In the asylum and assimilation process once they have arrived in the 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59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009500" y="3356992"/>
            <a:ext cx="7440820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Outcomes of trauma experience: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Higher incidence of PTSD in this population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Trauma symptoms on arrival to the UK which need to be processed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High levels of negative cognitions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High levels of disturbance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Reduced resilience and ability to manage the day to day activities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20592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009500" y="3356992"/>
            <a:ext cx="757277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Operational requirements: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The inclusion of the cohort as a high risk group in trauma pathways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 watch wait and see protocol to ensure that vigilance is maintained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9768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74586" y="3573015"/>
            <a:ext cx="74527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 smtClean="0"/>
              <a:t>The Fast Feet Forward; </a:t>
            </a:r>
          </a:p>
          <a:p>
            <a:pPr algn="ctr"/>
            <a:r>
              <a:rPr lang="en-GB" sz="4000" dirty="0"/>
              <a:t>E</a:t>
            </a:r>
            <a:r>
              <a:rPr lang="en-GB" sz="4000" dirty="0" smtClean="0"/>
              <a:t>arly Intervention Trauma Program</a:t>
            </a:r>
          </a:p>
        </p:txBody>
      </p:sp>
    </p:spTree>
    <p:extLst>
      <p:ext uri="{BB962C8B-B14F-4D97-AF65-F5344CB8AC3E}">
        <p14:creationId xmlns:p14="http://schemas.microsoft.com/office/powerpoint/2010/main" val="1420592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89729" y="2924944"/>
            <a:ext cx="8171532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What is the Fast Feet Forward Trauma </a:t>
            </a:r>
          </a:p>
          <a:p>
            <a:r>
              <a:rPr lang="en-GB" sz="4000" dirty="0"/>
              <a:t>P</a:t>
            </a:r>
            <a:r>
              <a:rPr lang="en-GB" sz="4000" dirty="0" smtClean="0"/>
              <a:t>rogram?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acknowledges that trauma is present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is culturally sensitive and age specific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is none pathologising and normalising of trauma symptoms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is an early intervention that increases resilience and supports 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self-management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592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76351" y="2910509"/>
            <a:ext cx="745582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UASC hotspots:</a:t>
            </a:r>
          </a:p>
          <a:p>
            <a:endParaRPr lang="en-GB" sz="4000" dirty="0"/>
          </a:p>
          <a:p>
            <a:r>
              <a:rPr lang="en-US" sz="2000" dirty="0"/>
              <a:t>In EMDR  ‘hot spots</a:t>
            </a:r>
            <a:r>
              <a:rPr lang="fr-FR" sz="2000" dirty="0"/>
              <a:t>’  </a:t>
            </a:r>
            <a:r>
              <a:rPr lang="en-US" sz="2000" dirty="0"/>
              <a:t>are understood to be parts of trauma memories </a:t>
            </a:r>
            <a:endParaRPr lang="en-US" sz="2000" dirty="0" smtClean="0"/>
          </a:p>
          <a:p>
            <a:r>
              <a:rPr lang="en-US" sz="2000" dirty="0" smtClean="0"/>
              <a:t>that </a:t>
            </a:r>
            <a:r>
              <a:rPr lang="en-US" sz="2000" dirty="0"/>
              <a:t>cause high levels of emotional distress, and that are often </a:t>
            </a:r>
            <a:endParaRPr lang="en-US" sz="2000" dirty="0" smtClean="0"/>
          </a:p>
          <a:p>
            <a:r>
              <a:rPr lang="en-US" sz="2000" dirty="0" smtClean="0"/>
              <a:t>re-experienced</a:t>
            </a:r>
            <a:r>
              <a:rPr lang="en-US" sz="2000" dirty="0"/>
              <a:t>, either by internal triggers, or by external, </a:t>
            </a:r>
            <a:endParaRPr lang="en-US" sz="2000" dirty="0" smtClean="0"/>
          </a:p>
          <a:p>
            <a:r>
              <a:rPr lang="en-US" sz="2000" dirty="0" smtClean="0"/>
              <a:t>current </a:t>
            </a:r>
            <a:r>
              <a:rPr lang="en-US" sz="2000" dirty="0"/>
              <a:t>triggers which re-activate the original memories and distress. </a:t>
            </a:r>
            <a:endParaRPr lang="en-GB" sz="2000" dirty="0" smtClean="0"/>
          </a:p>
          <a:p>
            <a:endParaRPr lang="en-GB" sz="2000" dirty="0" smtClean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2059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743" y="0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76351" y="2625097"/>
            <a:ext cx="7495642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UASC hotspots:</a:t>
            </a:r>
          </a:p>
          <a:p>
            <a:endParaRPr lang="en-GB" sz="800" dirty="0"/>
          </a:p>
          <a:p>
            <a:r>
              <a:rPr lang="en-GB" sz="2000" dirty="0" smtClean="0"/>
              <a:t>The hotspots that produce high levels of disturbance linked to trauma </a:t>
            </a:r>
          </a:p>
          <a:p>
            <a:r>
              <a:rPr lang="en-GB" sz="2000" dirty="0" smtClean="0"/>
              <a:t>experiences are: </a:t>
            </a:r>
          </a:p>
          <a:p>
            <a:endParaRPr lang="en-GB" sz="800" dirty="0" smtClean="0"/>
          </a:p>
          <a:p>
            <a:endParaRPr lang="en-GB" sz="8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Immigration </a:t>
            </a:r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Accommodation </a:t>
            </a:r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Lack of language/communication </a:t>
            </a:r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Past memories </a:t>
            </a:r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Lack of education </a:t>
            </a:r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Lack of sleep 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sz="2000" dirty="0" smtClean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7685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u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" y="0"/>
            <a:ext cx="9144000" cy="25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388384"/>
            <a:ext cx="67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 Ana Draper, UASC project lead, Sussex Partnership Foundation Trust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SPFT Logo Blue 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-588"/>
            <a:ext cx="30289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76351" y="2625097"/>
            <a:ext cx="7495642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Continued……..</a:t>
            </a:r>
          </a:p>
          <a:p>
            <a:r>
              <a:rPr lang="en-GB" sz="4000" dirty="0" smtClean="0"/>
              <a:t>UASC hotspots:</a:t>
            </a:r>
          </a:p>
          <a:p>
            <a:endParaRPr lang="en-GB" sz="800" dirty="0"/>
          </a:p>
          <a:p>
            <a:r>
              <a:rPr lang="en-GB" sz="2000" dirty="0" smtClean="0"/>
              <a:t>The hotspots that produce high levels of disturbance linked to trauma </a:t>
            </a:r>
          </a:p>
          <a:p>
            <a:r>
              <a:rPr lang="en-GB" sz="2000" dirty="0" smtClean="0"/>
              <a:t>experiences are: </a:t>
            </a:r>
          </a:p>
          <a:p>
            <a:endParaRPr lang="en-GB" sz="800" dirty="0" smtClean="0"/>
          </a:p>
          <a:p>
            <a:endParaRPr lang="en-GB" sz="8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Lack </a:t>
            </a:r>
            <a:r>
              <a:rPr lang="en-US" sz="2000" dirty="0"/>
              <a:t>of transport </a:t>
            </a:r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Experiencing </a:t>
            </a:r>
            <a:r>
              <a:rPr lang="en-US" sz="2000" dirty="0"/>
              <a:t>racism </a:t>
            </a:r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Loss of physical health </a:t>
            </a:r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Interaction with the police 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sz="2000" dirty="0" smtClean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32491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770</Words>
  <Application>Microsoft Office PowerPoint</Application>
  <PresentationFormat>On-screen Show (4:3)</PresentationFormat>
  <Paragraphs>135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Sussex Partnership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Draper Ana (Sussex Partnership Trust)</dc:creator>
  <cp:lastModifiedBy>Draper Ana (Sussex Partnership Trust)</cp:lastModifiedBy>
  <cp:revision>12</cp:revision>
  <dcterms:created xsi:type="dcterms:W3CDTF">2017-01-19T09:47:10Z</dcterms:created>
  <dcterms:modified xsi:type="dcterms:W3CDTF">2017-01-19T12:38:37Z</dcterms:modified>
</cp:coreProperties>
</file>