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59" r:id="rId6"/>
    <p:sldId id="260" r:id="rId7"/>
    <p:sldId id="272" r:id="rId8"/>
    <p:sldId id="262" r:id="rId9"/>
    <p:sldId id="270" r:id="rId10"/>
    <p:sldId id="264" r:id="rId11"/>
    <p:sldId id="271" r:id="rId12"/>
    <p:sldId id="273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3E722CA-0D37-4B1C-8667-E415D56E15D1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AF047BA-B4CA-48E6-9EED-43129279AA1D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22CA-0D37-4B1C-8667-E415D56E15D1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47BA-B4CA-48E6-9EED-43129279AA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22CA-0D37-4B1C-8667-E415D56E15D1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47BA-B4CA-48E6-9EED-43129279AA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22CA-0D37-4B1C-8667-E415D56E15D1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47BA-B4CA-48E6-9EED-43129279AA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22CA-0D37-4B1C-8667-E415D56E15D1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47BA-B4CA-48E6-9EED-43129279AA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22CA-0D37-4B1C-8667-E415D56E15D1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47BA-B4CA-48E6-9EED-43129279AA1D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22CA-0D37-4B1C-8667-E415D56E15D1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47BA-B4CA-48E6-9EED-43129279AA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22CA-0D37-4B1C-8667-E415D56E15D1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47BA-B4CA-48E6-9EED-43129279AA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22CA-0D37-4B1C-8667-E415D56E15D1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47BA-B4CA-48E6-9EED-43129279AA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22CA-0D37-4B1C-8667-E415D56E15D1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47BA-B4CA-48E6-9EED-43129279AA1D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722CA-0D37-4B1C-8667-E415D56E15D1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047BA-B4CA-48E6-9EED-43129279AA1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3E722CA-0D37-4B1C-8667-E415D56E15D1}" type="datetimeFigureOut">
              <a:rPr lang="en-GB" smtClean="0"/>
              <a:t>18/01/2017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AF047BA-B4CA-48E6-9EED-43129279AA1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88024" y="188640"/>
            <a:ext cx="3313355" cy="1702160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Semi-starvation on the journey to the </a:t>
            </a:r>
            <a:r>
              <a:rPr lang="en-US" sz="3200" dirty="0" smtClean="0">
                <a:solidFill>
                  <a:schemeClr val="bg1"/>
                </a:solidFill>
              </a:rPr>
              <a:t>UK </a:t>
            </a:r>
            <a:endParaRPr lang="en-GB" sz="32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6016" y="2924944"/>
            <a:ext cx="33843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</a:t>
            </a:r>
            <a:r>
              <a:rPr lang="en-GB" sz="2800" dirty="0" smtClean="0"/>
              <a:t>t’s impact on nutrition &amp; </a:t>
            </a:r>
            <a:r>
              <a:rPr lang="en-GB" sz="2800" dirty="0" smtClean="0"/>
              <a:t>the</a:t>
            </a:r>
            <a:r>
              <a:rPr lang="en-GB" sz="2800" dirty="0" smtClean="0"/>
              <a:t> </a:t>
            </a:r>
            <a:r>
              <a:rPr lang="en-GB" sz="2800" dirty="0" smtClean="0"/>
              <a:t>negative effects to physical &amp; mental wellbeing </a:t>
            </a:r>
            <a:endParaRPr lang="en-GB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"/>
            <a:ext cx="3954165" cy="6234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29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-27562"/>
            <a:ext cx="3758024" cy="7237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41590" y="1810464"/>
            <a:ext cx="1847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endParaRPr lang="en-GB" sz="2400" dirty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929321" y="6196662"/>
            <a:ext cx="1781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("Re-Feeding")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34362" y="728549"/>
            <a:ext cx="413125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000" dirty="0" smtClean="0">
                <a:solidFill>
                  <a:schemeClr val="accent1"/>
                </a:solidFill>
              </a:rPr>
              <a:t>Weight</a:t>
            </a:r>
          </a:p>
          <a:p>
            <a:pPr algn="ctr"/>
            <a:r>
              <a:rPr lang="en-GB" sz="6000" dirty="0" smtClean="0">
                <a:solidFill>
                  <a:schemeClr val="accent1"/>
                </a:solidFill>
              </a:rPr>
              <a:t>4 Height </a:t>
            </a:r>
          </a:p>
          <a:p>
            <a:pPr algn="ctr"/>
            <a:r>
              <a:rPr lang="en-GB" sz="6000" dirty="0" smtClean="0">
                <a:solidFill>
                  <a:schemeClr val="accent1"/>
                </a:solidFill>
              </a:rPr>
              <a:t>Calculator</a:t>
            </a:r>
            <a:endParaRPr lang="en-GB" sz="6000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95908" y="3590871"/>
            <a:ext cx="5322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u="sng" dirty="0">
                <a:solidFill>
                  <a:srgbClr val="0070C0"/>
                </a:solidFill>
              </a:rPr>
              <a:t>http://www.awilkinson.eclipse.co.uk/w4h.html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047" y="4202151"/>
            <a:ext cx="5305989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985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272" y="2085139"/>
            <a:ext cx="7024744" cy="1143000"/>
          </a:xfrm>
        </p:spPr>
        <p:txBody>
          <a:bodyPr>
            <a:normAutofit/>
          </a:bodyPr>
          <a:lstStyle/>
          <a:p>
            <a:r>
              <a:rPr lang="en-GB" sz="2000" u="sng" dirty="0">
                <a:solidFill>
                  <a:srgbClr val="0070C0"/>
                </a:solidFill>
              </a:rPr>
              <a:t>http://www.rcpsych.ac.uk/pdf/CR168summary.pdf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-27562"/>
            <a:ext cx="3758024" cy="7237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35596" y="704383"/>
            <a:ext cx="71287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>
                <a:solidFill>
                  <a:srgbClr val="92D050"/>
                </a:solidFill>
              </a:rPr>
              <a:t>Marsipan </a:t>
            </a:r>
            <a:r>
              <a:rPr lang="en-GB" sz="4400" dirty="0">
                <a:solidFill>
                  <a:srgbClr val="92D050"/>
                </a:solidFill>
              </a:rPr>
              <a:t>risk assessment framework</a:t>
            </a:r>
          </a:p>
        </p:txBody>
      </p:sp>
      <p:sp>
        <p:nvSpPr>
          <p:cNvPr id="6" name="Oval 5"/>
          <p:cNvSpPr/>
          <p:nvPr/>
        </p:nvSpPr>
        <p:spPr>
          <a:xfrm>
            <a:off x="604423" y="3356992"/>
            <a:ext cx="2520280" cy="2595647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Great 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Ormand </a:t>
            </a:r>
            <a:endParaRPr lang="en-GB" sz="2400" dirty="0" smtClean="0">
              <a:solidFill>
                <a:schemeClr val="tx1"/>
              </a:solidFill>
            </a:endParaRP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Street 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Feeding 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Guidance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347864" y="3356991"/>
            <a:ext cx="2520280" cy="2595647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</a:rPr>
              <a:t>Great 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Ormand </a:t>
            </a:r>
            <a:endParaRPr lang="en-GB" sz="2400" dirty="0">
              <a:solidFill>
                <a:schemeClr val="tx1"/>
              </a:solidFill>
            </a:endParaRP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Street </a:t>
            </a:r>
          </a:p>
          <a:p>
            <a:pPr algn="ctr"/>
            <a:r>
              <a:rPr lang="en-GB" sz="2400" dirty="0">
                <a:solidFill>
                  <a:schemeClr val="tx1"/>
                </a:solidFill>
              </a:rPr>
              <a:t>Feeding </a:t>
            </a:r>
          </a:p>
          <a:p>
            <a:pPr algn="ctr"/>
            <a:r>
              <a:rPr lang="en-GB" sz="2400" dirty="0" smtClean="0">
                <a:solidFill>
                  <a:schemeClr val="tx1"/>
                </a:solidFill>
              </a:rPr>
              <a:t>Guidance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084168" y="3356990"/>
            <a:ext cx="2520280" cy="259564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Support 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r</a:t>
            </a:r>
            <a:r>
              <a:rPr lang="en-GB" dirty="0" smtClean="0">
                <a:solidFill>
                  <a:schemeClr val="tx1"/>
                </a:solidFill>
              </a:rPr>
              <a:t>efeeding </a:t>
            </a:r>
            <a:endParaRPr lang="en-GB" dirty="0" smtClean="0">
              <a:solidFill>
                <a:schemeClr val="tx1"/>
              </a:solidFill>
            </a:endParaRPr>
          </a:p>
          <a:p>
            <a:pPr algn="ctr"/>
            <a:r>
              <a:rPr lang="en-GB" dirty="0">
                <a:solidFill>
                  <a:schemeClr val="tx1"/>
                </a:solidFill>
              </a:rPr>
              <a:t>p</a:t>
            </a:r>
            <a:r>
              <a:rPr lang="en-GB" dirty="0" smtClean="0">
                <a:solidFill>
                  <a:schemeClr val="tx1"/>
                </a:solidFill>
              </a:rPr>
              <a:t>rogramme </a:t>
            </a:r>
            <a:r>
              <a:rPr lang="en-GB" dirty="0" smtClean="0">
                <a:solidFill>
                  <a:schemeClr val="tx1"/>
                </a:solidFill>
              </a:rPr>
              <a:t>which takes into account 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c</a:t>
            </a:r>
            <a:r>
              <a:rPr lang="en-GB" dirty="0" smtClean="0">
                <a:solidFill>
                  <a:schemeClr val="tx1"/>
                </a:solidFill>
              </a:rPr>
              <a:t>ultural </a:t>
            </a:r>
            <a:r>
              <a:rPr lang="en-GB" dirty="0" smtClean="0">
                <a:solidFill>
                  <a:schemeClr val="tx1"/>
                </a:solidFill>
              </a:rPr>
              <a:t>eating </a:t>
            </a:r>
          </a:p>
          <a:p>
            <a:pPr algn="ctr"/>
            <a:r>
              <a:rPr lang="en-GB" dirty="0" smtClean="0">
                <a:solidFill>
                  <a:schemeClr val="tx1"/>
                </a:solidFill>
              </a:rPr>
              <a:t>Pattern</a:t>
            </a: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64288" y="6165335"/>
            <a:ext cx="15167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 </a:t>
            </a:r>
            <a:r>
              <a:rPr lang="en-GB" dirty="0" smtClean="0"/>
              <a:t>(N.p</a:t>
            </a:r>
            <a:r>
              <a:rPr lang="en-GB" dirty="0"/>
              <a:t>., </a:t>
            </a:r>
            <a:r>
              <a:rPr lang="en-GB" dirty="0" smtClean="0"/>
              <a:t>2017</a:t>
            </a:r>
            <a:r>
              <a:rPr lang="en-GB" dirty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46794" y="2228241"/>
            <a:ext cx="7322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Traffic light system available at the following link: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26987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-27562"/>
            <a:ext cx="3758024" cy="72377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11560" y="363845"/>
            <a:ext cx="2520280" cy="2595647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 smtClean="0">
              <a:solidFill>
                <a:schemeClr val="tx1"/>
              </a:solidFill>
            </a:endParaRPr>
          </a:p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11560" y="1123059"/>
            <a:ext cx="265008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Refeeding </a:t>
            </a:r>
          </a:p>
          <a:p>
            <a:r>
              <a:rPr lang="en-GB" sz="3200" dirty="0" smtClean="0"/>
              <a:t>Programme </a:t>
            </a:r>
            <a:endParaRPr lang="en-GB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098322" y="2999688"/>
            <a:ext cx="71596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Refeeding programme that takes into account cultural and religious eating patterns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Manage via a MDT </a:t>
            </a:r>
            <a:r>
              <a:rPr lang="en-GB" dirty="0" smtClean="0"/>
              <a:t>the</a:t>
            </a:r>
            <a:r>
              <a:rPr lang="en-GB" dirty="0" smtClean="0"/>
              <a:t> </a:t>
            </a:r>
            <a:r>
              <a:rPr lang="en-GB" dirty="0" smtClean="0"/>
              <a:t>manifestations of semi-starvations that emerge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Ensure staff are skilled to understand the issues of semi-starvation and </a:t>
            </a:r>
            <a:r>
              <a:rPr lang="en-GB" dirty="0" smtClean="0"/>
              <a:t>refer concerns </a:t>
            </a:r>
            <a:r>
              <a:rPr lang="en-GB" dirty="0" smtClean="0"/>
              <a:t>to other members of the MDT, according to the competences required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Support joint working in the re-feeding transition 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1044" y="669051"/>
            <a:ext cx="2444724" cy="23306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936853"/>
            <a:ext cx="2371725" cy="1933575"/>
          </a:xfrm>
          <a:prstGeom prst="rect">
            <a:avLst/>
          </a:prstGeom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6090592"/>
            <a:ext cx="3560763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36121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620" y="696208"/>
            <a:ext cx="7024744" cy="1143000"/>
          </a:xfrm>
        </p:spPr>
        <p:txBody>
          <a:bodyPr/>
          <a:lstStyle/>
          <a:p>
            <a:r>
              <a:rPr lang="en-GB" dirty="0" smtClean="0"/>
              <a:t>Re-feeding plan example: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-27562"/>
            <a:ext cx="3758024" cy="72377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8006618"/>
              </p:ext>
            </p:extLst>
          </p:nvPr>
        </p:nvGraphicFramePr>
        <p:xfrm>
          <a:off x="539552" y="2564904"/>
          <a:ext cx="8064896" cy="31991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1411"/>
                <a:gridCol w="1404350"/>
                <a:gridCol w="1404350"/>
                <a:gridCol w="1450570"/>
                <a:gridCol w="1944215"/>
              </a:tblGrid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Day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one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Two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Three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Four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</a:tr>
              <a:tr h="5349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Breakfast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Small bowl of porridge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Small bowl of bran flakes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Small bowl of Weetabix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Small bowl of Shredded wheat </a:t>
                      </a:r>
                      <a:endParaRPr lang="en-GB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</a:tr>
              <a:tr h="356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Midmorning snack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Banana and yogurt</a:t>
                      </a:r>
                      <a:endParaRPr lang="en-GB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Toast and jam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Crumpet and honey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Fruit salad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</a:tr>
              <a:tr h="356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Lunch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Beans on toast</a:t>
                      </a:r>
                      <a:endParaRPr lang="en-GB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u="none" strike="noStrike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Scrambled egg on toast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Tuna salad with a roll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Sushi pack 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</a:tr>
              <a:tr h="438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Mid-afternoon snack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Crackers and cheese</a:t>
                      </a:r>
                      <a:endParaRPr lang="en-GB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Piece of fruit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Ice cream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Tea cake and butter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</a:tr>
              <a:tr h="551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Dinner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Small portion of curry and rice/nan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Small portion of beef with potatoes and vegetables</a:t>
                      </a:r>
                      <a:endParaRPr lang="en-GB" sz="8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Small portion of chicken with rice and vegetables.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Small portion of tuna pasta bake with vegetables.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</a:tr>
              <a:tr h="35660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Bedtime snack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Peanut butter on toast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>
                          <a:effectLst/>
                        </a:rPr>
                        <a:t>Small bowl of granola </a:t>
                      </a:r>
                      <a:endParaRPr lang="en-GB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Prunes/figs and yogurt</a:t>
                      </a:r>
                      <a:endParaRPr lang="en-GB" sz="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u="none" strike="noStrike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900" dirty="0">
                          <a:effectLst/>
                        </a:rPr>
                        <a:t>Small bowl of muesli</a:t>
                      </a:r>
                      <a:endParaRPr lang="en-GB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8" marR="51638" marT="0" marB="0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02948" y="6204899"/>
            <a:ext cx="3483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(</a:t>
            </a:r>
            <a:r>
              <a:rPr lang="en-GB" dirty="0" err="1"/>
              <a:t>Palesty</a:t>
            </a:r>
            <a:r>
              <a:rPr lang="en-GB" dirty="0"/>
              <a:t> and </a:t>
            </a:r>
            <a:r>
              <a:rPr lang="en-GB" dirty="0" err="1"/>
              <a:t>Dudrick</a:t>
            </a:r>
            <a:r>
              <a:rPr lang="en-GB" dirty="0"/>
              <a:t> 147-154)</a:t>
            </a:r>
          </a:p>
        </p:txBody>
      </p:sp>
    </p:spTree>
    <p:extLst>
      <p:ext uri="{BB962C8B-B14F-4D97-AF65-F5344CB8AC3E}">
        <p14:creationId xmlns:p14="http://schemas.microsoft.com/office/powerpoint/2010/main" val="33017007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-171400"/>
            <a:ext cx="7024744" cy="1143000"/>
          </a:xfrm>
        </p:spPr>
        <p:txBody>
          <a:bodyPr/>
          <a:lstStyle/>
          <a:p>
            <a:r>
              <a:rPr lang="en-GB" dirty="0" smtClean="0"/>
              <a:t>Reference: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-27562"/>
            <a:ext cx="3758024" cy="72377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00672" y="1268760"/>
            <a:ext cx="4572000" cy="529375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Palesty</a:t>
            </a:r>
            <a:r>
              <a:rPr lang="en-US" sz="1600" dirty="0"/>
              <a:t>, J. A. and S. J. </a:t>
            </a:r>
            <a:r>
              <a:rPr lang="en-US" sz="1600" dirty="0" err="1"/>
              <a:t>Dudrick</a:t>
            </a:r>
            <a:r>
              <a:rPr lang="en-US" sz="1600" dirty="0"/>
              <a:t>. "The Goldilocks Paradigm Of Starvation And Refeeding". </a:t>
            </a:r>
            <a:r>
              <a:rPr lang="en-US" sz="1600" i="1" dirty="0"/>
              <a:t>Nutrition in Clinical Practice</a:t>
            </a:r>
            <a:r>
              <a:rPr lang="en-US" sz="1600" dirty="0"/>
              <a:t> 21.2 (2006): 147-154. Web</a:t>
            </a:r>
            <a:r>
              <a:rPr lang="en-US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"Re-Feeding". </a:t>
            </a:r>
            <a:r>
              <a:rPr lang="en-GB" sz="1600" i="1" dirty="0"/>
              <a:t>Gosh.nhs.uk</a:t>
            </a:r>
            <a:r>
              <a:rPr lang="en-GB" sz="1600" dirty="0"/>
              <a:t>. N.p., 2016. Web. 9 Nov. 2016</a:t>
            </a:r>
            <a:r>
              <a:rPr lang="en-GB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err="1"/>
              <a:t>Reverby</a:t>
            </a:r>
            <a:r>
              <a:rPr lang="en-US" sz="1600" dirty="0"/>
              <a:t>, S. M. "The Great Starvation Experiment: </a:t>
            </a:r>
            <a:r>
              <a:rPr lang="en-US" sz="1600" dirty="0" err="1"/>
              <a:t>Ancel</a:t>
            </a:r>
            <a:r>
              <a:rPr lang="en-US" sz="1600" dirty="0"/>
              <a:t> Keys And The Men Who Starved For Science". </a:t>
            </a:r>
            <a:r>
              <a:rPr lang="en-US" sz="1600" i="1" dirty="0"/>
              <a:t>Journal of the History of Medicine and Allied Sciences</a:t>
            </a:r>
            <a:r>
              <a:rPr lang="en-US" sz="1600" dirty="0"/>
              <a:t> 66.1 (2010): 134-136. Web</a:t>
            </a:r>
            <a:r>
              <a:rPr lang="en-US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"The Biology Of Human Starvation.". </a:t>
            </a:r>
            <a:r>
              <a:rPr lang="en-US" sz="1600" i="1" dirty="0"/>
              <a:t>The American Journal of the Medical Sciences</a:t>
            </a:r>
            <a:r>
              <a:rPr lang="en-US" sz="1600" dirty="0"/>
              <a:t> 220.6 (1950): 714. Web</a:t>
            </a:r>
            <a:r>
              <a:rPr lang="en-US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N.p., 2017. Web. 17 Jan. 2017.</a:t>
            </a: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804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 smtClean="0"/>
              <a:t>Learning outcomes:</a:t>
            </a:r>
            <a:endParaRPr lang="en-GB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1012305" y="2541989"/>
            <a:ext cx="7604967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T</a:t>
            </a:r>
            <a:r>
              <a:rPr lang="en-GB" sz="2800" dirty="0" smtClean="0"/>
              <a:t>he journey &amp; link to nutrition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The journey &amp; link to mental distress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The journey &amp; link to physical distress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How to recognise semi starvation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Interventions that help the</a:t>
            </a:r>
            <a:r>
              <a:rPr lang="en-GB" sz="2800" dirty="0" smtClean="0"/>
              <a:t> </a:t>
            </a:r>
            <a:r>
              <a:rPr lang="en-GB" sz="2800" dirty="0" smtClean="0"/>
              <a:t>young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/>
              <a:t>W</a:t>
            </a:r>
            <a:r>
              <a:rPr lang="en-GB" sz="2800" dirty="0" smtClean="0"/>
              <a:t>ho to inform if </a:t>
            </a:r>
            <a:r>
              <a:rPr lang="en-GB" sz="2800" dirty="0" smtClean="0"/>
              <a:t>you are </a:t>
            </a:r>
            <a:r>
              <a:rPr lang="en-GB" sz="2800" dirty="0" smtClean="0"/>
              <a:t>concerned </a:t>
            </a:r>
          </a:p>
          <a:p>
            <a:endParaRPr lang="en-GB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-27562"/>
            <a:ext cx="3758024" cy="72377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48064" y="6047113"/>
            <a:ext cx="3483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(</a:t>
            </a:r>
            <a:r>
              <a:rPr lang="en-GB" dirty="0" err="1"/>
              <a:t>Palesty</a:t>
            </a:r>
            <a:r>
              <a:rPr lang="en-GB" dirty="0"/>
              <a:t> and </a:t>
            </a:r>
            <a:r>
              <a:rPr lang="en-GB" dirty="0" err="1"/>
              <a:t>Dudrick</a:t>
            </a:r>
            <a:r>
              <a:rPr lang="en-GB" dirty="0"/>
              <a:t> 147-154)</a:t>
            </a:r>
          </a:p>
        </p:txBody>
      </p:sp>
    </p:spTree>
    <p:extLst>
      <p:ext uri="{BB962C8B-B14F-4D97-AF65-F5344CB8AC3E}">
        <p14:creationId xmlns:p14="http://schemas.microsoft.com/office/powerpoint/2010/main" val="2702597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037" y="526126"/>
            <a:ext cx="7646456" cy="2723664"/>
          </a:xfrm>
        </p:spPr>
        <p:txBody>
          <a:bodyPr>
            <a:normAutofit/>
          </a:bodyPr>
          <a:lstStyle/>
          <a:p>
            <a:r>
              <a:rPr lang="en-GB" sz="3200" dirty="0"/>
              <a:t>Reception </a:t>
            </a:r>
            <a:r>
              <a:rPr lang="en-GB" sz="3200" dirty="0" smtClean="0"/>
              <a:t>centre staff</a:t>
            </a:r>
            <a:br>
              <a:rPr lang="en-GB" sz="3200" dirty="0" smtClean="0"/>
            </a:br>
            <a:r>
              <a:rPr lang="en-GB" sz="3200" dirty="0" smtClean="0"/>
              <a:t>reported that </a:t>
            </a:r>
            <a:r>
              <a:rPr lang="en-GB" sz="3200" dirty="0"/>
              <a:t>many </a:t>
            </a:r>
            <a:r>
              <a:rPr lang="en-GB" sz="3200" dirty="0" smtClean="0"/>
              <a:t>of the </a:t>
            </a:r>
            <a:r>
              <a:rPr lang="en-GB" sz="3200" dirty="0"/>
              <a:t>young </a:t>
            </a:r>
            <a:r>
              <a:rPr lang="en-GB" sz="3200" dirty="0" smtClean="0"/>
              <a:t>people ate </a:t>
            </a:r>
            <a:r>
              <a:rPr lang="en-GB" sz="3200" dirty="0"/>
              <a:t>very </a:t>
            </a:r>
            <a:r>
              <a:rPr lang="en-GB" sz="3200" dirty="0" smtClean="0"/>
              <a:t>little and seemed to struggle to</a:t>
            </a:r>
            <a:br>
              <a:rPr lang="en-GB" sz="3200" dirty="0" smtClean="0"/>
            </a:br>
            <a:r>
              <a:rPr lang="en-GB" sz="3200" dirty="0" smtClean="0"/>
              <a:t>manage </a:t>
            </a:r>
            <a:r>
              <a:rPr lang="en-GB" sz="3200" dirty="0"/>
              <a:t>food</a:t>
            </a:r>
            <a:r>
              <a:rPr lang="en-GB" sz="3200" dirty="0" smtClean="0"/>
              <a:t>. </a:t>
            </a:r>
            <a:endParaRPr lang="en-GB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852" y="-69730"/>
            <a:ext cx="3758024" cy="7237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4654" y="3244173"/>
            <a:ext cx="774122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his link’s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to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</a:t>
            </a:r>
          </a:p>
          <a:p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journey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made </a:t>
            </a:r>
          </a:p>
          <a:p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where </a:t>
            </a:r>
            <a:r>
              <a:rPr lang="en-GB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a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state of </a:t>
            </a:r>
          </a:p>
          <a:p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semi-starvation</a:t>
            </a:r>
          </a:p>
          <a:p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may have occurred over a number of</a:t>
            </a:r>
          </a:p>
          <a:p>
            <a:r>
              <a:rPr lang="en-GB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</a:t>
            </a:r>
            <a:r>
              <a:rPr lang="en-GB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eeks, months or years.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148064" y="6115979"/>
            <a:ext cx="3483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(</a:t>
            </a:r>
            <a:r>
              <a:rPr lang="en-GB" dirty="0" err="1"/>
              <a:t>Palesty</a:t>
            </a:r>
            <a:r>
              <a:rPr lang="en-GB" dirty="0"/>
              <a:t> and </a:t>
            </a:r>
            <a:r>
              <a:rPr lang="en-GB" dirty="0" err="1"/>
              <a:t>Dudrick</a:t>
            </a:r>
            <a:r>
              <a:rPr lang="en-GB" dirty="0"/>
              <a:t> 147-154)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492896"/>
            <a:ext cx="3732964" cy="2489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554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620" y="696208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/>
              <a:t>Evidence </a:t>
            </a:r>
            <a:r>
              <a:rPr lang="en-GB" dirty="0" smtClean="0"/>
              <a:t>(</a:t>
            </a:r>
            <a:r>
              <a:rPr lang="en-GB" dirty="0" smtClean="0"/>
              <a:t>what</a:t>
            </a:r>
            <a:r>
              <a:rPr lang="en-GB" dirty="0" smtClean="0"/>
              <a:t> </a:t>
            </a:r>
            <a:r>
              <a:rPr lang="en-GB" dirty="0" smtClean="0"/>
              <a:t>do we know about semi-starvation) 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-27562"/>
            <a:ext cx="3758024" cy="7237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55576" y="2111471"/>
            <a:ext cx="770485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prstClr val="black"/>
                </a:solidFill>
              </a:rPr>
              <a:t>The Minnesota Starvation </a:t>
            </a:r>
            <a:r>
              <a:rPr lang="en-US" sz="2800" b="1" dirty="0" smtClean="0">
                <a:solidFill>
                  <a:prstClr val="black"/>
                </a:solidFill>
              </a:rPr>
              <a:t>Experiment </a:t>
            </a:r>
            <a:endParaRPr lang="en-US" sz="2800" b="1" dirty="0" smtClean="0">
              <a:solidFill>
                <a:prstClr val="black"/>
              </a:solidFill>
            </a:endParaRPr>
          </a:p>
          <a:p>
            <a:pPr algn="ctr"/>
            <a:endParaRPr lang="en-US" sz="1600" dirty="0">
              <a:solidFill>
                <a:prstClr val="black"/>
              </a:solidFill>
            </a:endParaRPr>
          </a:p>
          <a:p>
            <a:pPr algn="ctr"/>
            <a:r>
              <a:rPr lang="en-US" sz="2800" dirty="0">
                <a:solidFill>
                  <a:prstClr val="black"/>
                </a:solidFill>
              </a:rPr>
              <a:t>A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clinical  </a:t>
            </a:r>
            <a:r>
              <a:rPr lang="en-US" sz="2800" dirty="0" smtClean="0">
                <a:solidFill>
                  <a:prstClr val="black"/>
                </a:solidFill>
              </a:rPr>
              <a:t>study </a:t>
            </a:r>
            <a:r>
              <a:rPr lang="en-US" sz="2800" dirty="0">
                <a:solidFill>
                  <a:prstClr val="black"/>
                </a:solidFill>
              </a:rPr>
              <a:t>at the University </a:t>
            </a:r>
            <a:r>
              <a:rPr lang="en-US" sz="2800" dirty="0" smtClean="0">
                <a:solidFill>
                  <a:prstClr val="black"/>
                </a:solidFill>
              </a:rPr>
              <a:t>of</a:t>
            </a:r>
          </a:p>
          <a:p>
            <a:pPr algn="ctr"/>
            <a:r>
              <a:rPr lang="en-US" sz="2800" dirty="0" smtClean="0">
                <a:solidFill>
                  <a:prstClr val="black"/>
                </a:solidFill>
              </a:rPr>
              <a:t>Minnesota </a:t>
            </a:r>
          </a:p>
          <a:p>
            <a:pPr algn="ctr"/>
            <a:endParaRPr lang="en-US" sz="1600" dirty="0" smtClean="0">
              <a:solidFill>
                <a:prstClr val="black"/>
              </a:solidFill>
            </a:endParaRPr>
          </a:p>
          <a:p>
            <a:pPr algn="ctr"/>
            <a:r>
              <a:rPr lang="en-US" sz="2800" dirty="0" smtClean="0">
                <a:solidFill>
                  <a:prstClr val="black"/>
                </a:solidFill>
              </a:rPr>
              <a:t>The study determined </a:t>
            </a:r>
            <a:r>
              <a:rPr lang="en-US" sz="2800" dirty="0">
                <a:solidFill>
                  <a:prstClr val="black"/>
                </a:solidFill>
              </a:rPr>
              <a:t>the </a:t>
            </a:r>
            <a:r>
              <a:rPr lang="en-US" sz="2800" dirty="0" smtClean="0">
                <a:solidFill>
                  <a:prstClr val="black"/>
                </a:solidFill>
              </a:rPr>
              <a:t>psychological </a:t>
            </a:r>
          </a:p>
          <a:p>
            <a:pPr algn="ctr"/>
            <a:r>
              <a:rPr lang="en-US" sz="2800" dirty="0" smtClean="0">
                <a:solidFill>
                  <a:prstClr val="black"/>
                </a:solidFill>
              </a:rPr>
              <a:t>effects </a:t>
            </a:r>
            <a:r>
              <a:rPr lang="en-US" sz="2800" dirty="0">
                <a:solidFill>
                  <a:prstClr val="black"/>
                </a:solidFill>
              </a:rPr>
              <a:t>of severe and </a:t>
            </a:r>
            <a:r>
              <a:rPr lang="en-US" sz="2800" dirty="0" smtClean="0">
                <a:solidFill>
                  <a:prstClr val="black"/>
                </a:solidFill>
              </a:rPr>
              <a:t>prolonged </a:t>
            </a:r>
            <a:r>
              <a:rPr lang="en-US" sz="2800" dirty="0">
                <a:solidFill>
                  <a:prstClr val="black"/>
                </a:solidFill>
              </a:rPr>
              <a:t>dietary </a:t>
            </a:r>
            <a:r>
              <a:rPr lang="en-US" sz="2800" dirty="0" smtClean="0">
                <a:solidFill>
                  <a:prstClr val="black"/>
                </a:solidFill>
              </a:rPr>
              <a:t>                   restriction</a:t>
            </a:r>
            <a:endParaRPr lang="en-GB" sz="2800" dirty="0">
              <a:solidFill>
                <a:prstClr val="black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43268" y="6204899"/>
            <a:ext cx="4671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("The Biology Of Human Starvation." 714)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5281569"/>
            <a:ext cx="80648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94C600"/>
                </a:solidFill>
              </a:rPr>
              <a:t>During World War Two, conscientious </a:t>
            </a:r>
            <a:r>
              <a:rPr lang="en-US" b="1" dirty="0" smtClean="0">
                <a:solidFill>
                  <a:srgbClr val="94C600"/>
                </a:solidFill>
              </a:rPr>
              <a:t>objectors</a:t>
            </a:r>
          </a:p>
          <a:p>
            <a:pPr algn="ctr"/>
            <a:r>
              <a:rPr lang="en-US" b="1" dirty="0" smtClean="0">
                <a:solidFill>
                  <a:srgbClr val="94C600"/>
                </a:solidFill>
              </a:rPr>
              <a:t> </a:t>
            </a:r>
            <a:r>
              <a:rPr lang="en-US" b="1" dirty="0">
                <a:solidFill>
                  <a:srgbClr val="94C600"/>
                </a:solidFill>
              </a:rPr>
              <a:t>in the US and the UK were asked to </a:t>
            </a:r>
            <a:r>
              <a:rPr lang="en-US" b="1" dirty="0" smtClean="0">
                <a:solidFill>
                  <a:srgbClr val="94C600"/>
                </a:solidFill>
              </a:rPr>
              <a:t>volunteer</a:t>
            </a:r>
          </a:p>
          <a:p>
            <a:pPr algn="ctr"/>
            <a:r>
              <a:rPr lang="en-US" b="1" dirty="0" smtClean="0">
                <a:solidFill>
                  <a:srgbClr val="94C600"/>
                </a:solidFill>
              </a:rPr>
              <a:t> </a:t>
            </a:r>
            <a:r>
              <a:rPr lang="en-US" b="1" dirty="0">
                <a:solidFill>
                  <a:srgbClr val="94C600"/>
                </a:solidFill>
              </a:rPr>
              <a:t>for medical research.</a:t>
            </a:r>
            <a:endParaRPr lang="en-GB" dirty="0">
              <a:solidFill>
                <a:srgbClr val="94C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901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2436" y="69620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Physical symptoms of Semi-Starvation 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-27562"/>
            <a:ext cx="3758024" cy="7237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71600" y="1988840"/>
            <a:ext cx="728641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Gastro-Intestinal discomfort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Decreased need for sleep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Dizziness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Headaches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Hyper sensitivity to noise and light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Reduced strength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Oedema (an excess of fluid causing swelling)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Hair loss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Decreased tolerance of cold temperature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Paraesthesia(abnormal tingling or prickling sensations, especially in hands &amp; feet)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Decrease in metabolism (decreased body temp, heart rate &amp; respiration)</a:t>
            </a:r>
            <a:endParaRPr lang="en-GB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484784"/>
            <a:ext cx="2143125" cy="2133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197883" y="6157865"/>
            <a:ext cx="3483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(</a:t>
            </a:r>
            <a:r>
              <a:rPr lang="en-GB" dirty="0" err="1"/>
              <a:t>Palesty</a:t>
            </a:r>
            <a:r>
              <a:rPr lang="en-GB" dirty="0"/>
              <a:t> and </a:t>
            </a:r>
            <a:r>
              <a:rPr lang="en-GB" dirty="0" err="1"/>
              <a:t>Dudrick</a:t>
            </a:r>
            <a:r>
              <a:rPr lang="en-GB" dirty="0"/>
              <a:t> 147-154)</a:t>
            </a:r>
          </a:p>
        </p:txBody>
      </p:sp>
    </p:spTree>
    <p:extLst>
      <p:ext uri="{BB962C8B-B14F-4D97-AF65-F5344CB8AC3E}">
        <p14:creationId xmlns:p14="http://schemas.microsoft.com/office/powerpoint/2010/main" val="1693479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9902" y="1484784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Psychological symptom's of Semi-Starvation 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-27562"/>
            <a:ext cx="3758024" cy="7237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99592" y="3212976"/>
            <a:ext cx="69847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Binge eating &amp; purging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Self-harming behaviours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 loss of interest in the future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Anxiety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Depression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A fascination with food (a high majority went on to become chefs)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7853" y="2484759"/>
            <a:ext cx="2420888" cy="242088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74222" y="6171719"/>
            <a:ext cx="2183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(</a:t>
            </a:r>
            <a:r>
              <a:rPr lang="en-GB" dirty="0" err="1"/>
              <a:t>Reverby</a:t>
            </a:r>
            <a:r>
              <a:rPr lang="en-GB" dirty="0"/>
              <a:t> 134-136)</a:t>
            </a:r>
          </a:p>
        </p:txBody>
      </p:sp>
    </p:spTree>
    <p:extLst>
      <p:ext uri="{BB962C8B-B14F-4D97-AF65-F5344CB8AC3E}">
        <p14:creationId xmlns:p14="http://schemas.microsoft.com/office/powerpoint/2010/main" val="1717480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3272" y="155679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Who should I share my concerns with:</a:t>
            </a:r>
            <a:br>
              <a:rPr lang="en-GB" dirty="0" smtClean="0"/>
            </a:b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-27562"/>
            <a:ext cx="3758024" cy="7237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9551" y="2537974"/>
            <a:ext cx="8350363" cy="36625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prstClr val="black"/>
                </a:solidFill>
              </a:rPr>
              <a:t>The young persons GP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prstClr val="black"/>
                </a:solidFill>
              </a:rPr>
              <a:t>Management in your institution or workplace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prstClr val="black"/>
                </a:solidFill>
              </a:rPr>
              <a:t>Paediatrics (if applicable)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prstClr val="black"/>
                </a:solidFill>
              </a:rPr>
              <a:t>Foster Carer (if applicable)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prstClr val="black"/>
                </a:solidFill>
              </a:rPr>
              <a:t>Social Worker </a:t>
            </a:r>
            <a:r>
              <a:rPr lang="en-GB" sz="2800" dirty="0" smtClean="0">
                <a:solidFill>
                  <a:prstClr val="black"/>
                </a:solidFill>
              </a:rPr>
              <a:t>as corporate parent</a:t>
            </a:r>
            <a:endParaRPr lang="en-GB" sz="2800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prstClr val="black"/>
                </a:solidFill>
              </a:rPr>
              <a:t>Support </a:t>
            </a:r>
            <a:r>
              <a:rPr lang="en-GB" sz="2800" dirty="0" smtClean="0">
                <a:solidFill>
                  <a:prstClr val="black"/>
                </a:solidFill>
              </a:rPr>
              <a:t>worker </a:t>
            </a:r>
            <a:r>
              <a:rPr lang="en-GB" sz="2800" dirty="0" smtClean="0">
                <a:solidFill>
                  <a:prstClr val="black"/>
                </a:solidFill>
              </a:rPr>
              <a:t>or Key worker (if applicable)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prstClr val="black"/>
                </a:solidFill>
              </a:rPr>
              <a:t>CAMHS (if applicable)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 smtClean="0">
              <a:solidFill>
                <a:prstClr val="black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8009" y="6200515"/>
            <a:ext cx="3483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(</a:t>
            </a:r>
            <a:r>
              <a:rPr lang="en-GB" dirty="0" err="1">
                <a:solidFill>
                  <a:prstClr val="black"/>
                </a:solidFill>
              </a:rPr>
              <a:t>Palesty</a:t>
            </a:r>
            <a:r>
              <a:rPr lang="en-GB" dirty="0">
                <a:solidFill>
                  <a:prstClr val="black"/>
                </a:solidFill>
              </a:rPr>
              <a:t> and </a:t>
            </a:r>
            <a:r>
              <a:rPr lang="en-GB" dirty="0" err="1">
                <a:solidFill>
                  <a:prstClr val="black"/>
                </a:solidFill>
              </a:rPr>
              <a:t>Dudrick</a:t>
            </a:r>
            <a:r>
              <a:rPr lang="en-GB" dirty="0">
                <a:solidFill>
                  <a:prstClr val="black"/>
                </a:solidFill>
              </a:rPr>
              <a:t> 147-154)</a:t>
            </a:r>
          </a:p>
        </p:txBody>
      </p:sp>
    </p:spTree>
    <p:extLst>
      <p:ext uri="{BB962C8B-B14F-4D97-AF65-F5344CB8AC3E}">
        <p14:creationId xmlns:p14="http://schemas.microsoft.com/office/powerpoint/2010/main" val="130890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-27562"/>
            <a:ext cx="3758024" cy="72377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043268" y="6176189"/>
            <a:ext cx="4671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("The Biology Of Human Starvation." 714)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339752" y="952642"/>
            <a:ext cx="4483920" cy="18774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dirty="0" smtClean="0">
                <a:solidFill>
                  <a:schemeClr val="accent1"/>
                </a:solidFill>
              </a:rPr>
              <a:t>Weight 4 height</a:t>
            </a:r>
          </a:p>
          <a:p>
            <a:endParaRPr lang="en-GB" sz="3600" dirty="0"/>
          </a:p>
          <a:p>
            <a:endParaRPr lang="en-GB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827584" y="2564904"/>
            <a:ext cx="221246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/>
              <a:t>Weight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/>
              <a:t>Height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/>
              <a:t>Gender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dirty="0" smtClean="0"/>
              <a:t>Age </a:t>
            </a:r>
            <a:endParaRPr lang="en-GB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3603216" y="2564904"/>
            <a:ext cx="467788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solidFill>
                  <a:schemeClr val="accent1"/>
                </a:solidFill>
              </a:rPr>
              <a:t>Considerations need to</a:t>
            </a:r>
          </a:p>
          <a:p>
            <a:r>
              <a:rPr lang="en-GB" sz="2400" dirty="0">
                <a:solidFill>
                  <a:schemeClr val="accent1"/>
                </a:solidFill>
              </a:rPr>
              <a:t>b</a:t>
            </a:r>
            <a:r>
              <a:rPr lang="en-GB" sz="2400" dirty="0" smtClean="0">
                <a:solidFill>
                  <a:schemeClr val="accent1"/>
                </a:solidFill>
              </a:rPr>
              <a:t>e </a:t>
            </a:r>
            <a:r>
              <a:rPr lang="en-GB" sz="2400" dirty="0" smtClean="0">
                <a:solidFill>
                  <a:schemeClr val="accent1"/>
                </a:solidFill>
              </a:rPr>
              <a:t>made for cultural </a:t>
            </a:r>
          </a:p>
          <a:p>
            <a:r>
              <a:rPr lang="en-GB" sz="2400" dirty="0">
                <a:solidFill>
                  <a:schemeClr val="accent1"/>
                </a:solidFill>
              </a:rPr>
              <a:t>d</a:t>
            </a:r>
            <a:r>
              <a:rPr lang="en-GB" sz="2400" dirty="0" smtClean="0">
                <a:solidFill>
                  <a:schemeClr val="accent1"/>
                </a:solidFill>
              </a:rPr>
              <a:t>ifference </a:t>
            </a:r>
            <a:r>
              <a:rPr lang="en-GB" sz="2400" dirty="0" smtClean="0">
                <a:solidFill>
                  <a:schemeClr val="accent1"/>
                </a:solidFill>
              </a:rPr>
              <a:t>&amp; possible age</a:t>
            </a:r>
          </a:p>
          <a:p>
            <a:r>
              <a:rPr lang="en-GB" sz="2400" dirty="0">
                <a:solidFill>
                  <a:schemeClr val="accent1"/>
                </a:solidFill>
              </a:rPr>
              <a:t>i</a:t>
            </a:r>
            <a:r>
              <a:rPr lang="en-GB" sz="2400" dirty="0" smtClean="0">
                <a:solidFill>
                  <a:schemeClr val="accent1"/>
                </a:solidFill>
              </a:rPr>
              <a:t>ssues </a:t>
            </a:r>
            <a:r>
              <a:rPr lang="en-GB" sz="2400" dirty="0" smtClean="0">
                <a:solidFill>
                  <a:schemeClr val="accent1"/>
                </a:solidFill>
              </a:rPr>
              <a:t>a child saying there </a:t>
            </a:r>
          </a:p>
          <a:p>
            <a:r>
              <a:rPr lang="en-GB" sz="2400" dirty="0">
                <a:solidFill>
                  <a:schemeClr val="accent1"/>
                </a:solidFill>
              </a:rPr>
              <a:t>s</a:t>
            </a:r>
            <a:r>
              <a:rPr lang="en-GB" sz="2400" dirty="0" smtClean="0">
                <a:solidFill>
                  <a:schemeClr val="accent1"/>
                </a:solidFill>
              </a:rPr>
              <a:t>ixteen </a:t>
            </a:r>
            <a:r>
              <a:rPr lang="en-GB" sz="2400" dirty="0" smtClean="0">
                <a:solidFill>
                  <a:schemeClr val="accent1"/>
                </a:solidFill>
              </a:rPr>
              <a:t>maybe older or </a:t>
            </a:r>
          </a:p>
          <a:p>
            <a:r>
              <a:rPr lang="en-GB" sz="2400" dirty="0">
                <a:solidFill>
                  <a:schemeClr val="accent1"/>
                </a:solidFill>
              </a:rPr>
              <a:t>y</a:t>
            </a:r>
            <a:r>
              <a:rPr lang="en-GB" sz="2400" dirty="0" smtClean="0">
                <a:solidFill>
                  <a:schemeClr val="accent1"/>
                </a:solidFill>
              </a:rPr>
              <a:t>ounger </a:t>
            </a:r>
            <a:r>
              <a:rPr lang="en-GB" sz="2400" dirty="0" smtClean="0">
                <a:solidFill>
                  <a:schemeClr val="accent1"/>
                </a:solidFill>
              </a:rPr>
              <a:t>for a verity of reasons</a:t>
            </a:r>
            <a:endParaRPr lang="en-GB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972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620" y="12470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The </a:t>
            </a:r>
            <a:r>
              <a:rPr lang="en-GB" dirty="0"/>
              <a:t>j</a:t>
            </a:r>
            <a:r>
              <a:rPr lang="en-GB" dirty="0" smtClean="0"/>
              <a:t>ourney &amp; nutrition </a:t>
            </a:r>
            <a:r>
              <a:rPr lang="en-GB" dirty="0"/>
              <a:t>s</a:t>
            </a:r>
            <a:r>
              <a:rPr lang="en-GB" dirty="0" smtClean="0"/>
              <a:t>tory: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-27562"/>
            <a:ext cx="3758024" cy="7237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02505" y="1364653"/>
            <a:ext cx="739497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Information gathering of a young persons</a:t>
            </a:r>
          </a:p>
          <a:p>
            <a:r>
              <a:rPr lang="en-GB" sz="2800" dirty="0"/>
              <a:t>d</a:t>
            </a:r>
            <a:r>
              <a:rPr lang="en-GB" sz="2800" dirty="0" smtClean="0"/>
              <a:t>iet </a:t>
            </a:r>
            <a:r>
              <a:rPr lang="en-GB" sz="2800" dirty="0" smtClean="0"/>
              <a:t>on the journey to the UK, will give an</a:t>
            </a:r>
          </a:p>
          <a:p>
            <a:r>
              <a:rPr lang="en-GB" sz="2800" dirty="0" smtClean="0"/>
              <a:t>understanding of possible semi-starvation</a:t>
            </a:r>
          </a:p>
          <a:p>
            <a:r>
              <a:rPr lang="en-GB" sz="2800" dirty="0" smtClean="0"/>
              <a:t>Issues.</a:t>
            </a:r>
            <a:endParaRPr lang="en-GB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740" y="3212976"/>
            <a:ext cx="5644502" cy="317503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88224" y="6200437"/>
            <a:ext cx="21836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(</a:t>
            </a:r>
            <a:r>
              <a:rPr lang="en-GB" dirty="0" err="1"/>
              <a:t>Reverby</a:t>
            </a:r>
            <a:r>
              <a:rPr lang="en-GB" dirty="0"/>
              <a:t> 134-136)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1108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952</TotalTime>
  <Words>655</Words>
  <Application>Microsoft Office PowerPoint</Application>
  <PresentationFormat>On-screen Show (4:3)</PresentationFormat>
  <Paragraphs>165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Austin</vt:lpstr>
      <vt:lpstr>Semi-starvation on the journey to the UK </vt:lpstr>
      <vt:lpstr>Learning outcomes:</vt:lpstr>
      <vt:lpstr>Reception centre staff reported that many of the young people ate very little and seemed to struggle to manage food. </vt:lpstr>
      <vt:lpstr>Evidence (what do we know about semi-starvation) </vt:lpstr>
      <vt:lpstr>Physical symptoms of Semi-Starvation </vt:lpstr>
      <vt:lpstr>Psychological symptom's of Semi-Starvation </vt:lpstr>
      <vt:lpstr>Who should I share my concerns with: </vt:lpstr>
      <vt:lpstr>PowerPoint Presentation</vt:lpstr>
      <vt:lpstr>The journey &amp; nutrition story:</vt:lpstr>
      <vt:lpstr>PowerPoint Presentation</vt:lpstr>
      <vt:lpstr>http://www.rcpsych.ac.uk/pdf/CR168summary.pdf</vt:lpstr>
      <vt:lpstr>PowerPoint Presentation</vt:lpstr>
      <vt:lpstr>Re-feeding plan example:</vt:lpstr>
      <vt:lpstr>Reference:</vt:lpstr>
    </vt:vector>
  </TitlesOfParts>
  <Company>Sussex Partnership foundation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Semi-starvation on the journey to the UK &amp;</dc:title>
  <dc:creator>Gordon Andrew (Sussex Partnership Trust)</dc:creator>
  <cp:lastModifiedBy>Draper Ana (Sussex Partnership Trust)</cp:lastModifiedBy>
  <cp:revision>52</cp:revision>
  <dcterms:created xsi:type="dcterms:W3CDTF">2016-11-03T13:36:56Z</dcterms:created>
  <dcterms:modified xsi:type="dcterms:W3CDTF">2017-01-18T10:09:38Z</dcterms:modified>
</cp:coreProperties>
</file>